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Poppins"/>
      <p:regular r:id="rId27"/>
      <p:bold r:id="rId28"/>
      <p:italic r:id="rId29"/>
      <p:boldItalic r:id="rId30"/>
    </p:embeddedFont>
    <p:embeddedFont>
      <p:font typeface="Poppins Medium"/>
      <p:regular r:id="rId31"/>
      <p:bold r:id="rId32"/>
      <p:italic r:id="rId33"/>
      <p:boldItalic r:id="rId34"/>
    </p:embeddedFont>
    <p:embeddedFont>
      <p:font typeface="Poppins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195FF9-176C-47CD-921D-F56E400BF7ED}">
  <a:tblStyle styleId="{C3195FF9-176C-47CD-921D-F56E400BF7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C4947DC-8265-45D0-8976-94AE383435A8}"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Medium-regular.fntdata"/><Relationship Id="rId30" Type="http://schemas.openxmlformats.org/officeDocument/2006/relationships/font" Target="fonts/Poppins-boldItalic.fntdata"/><Relationship Id="rId11" Type="http://schemas.openxmlformats.org/officeDocument/2006/relationships/slide" Target="slides/slide6.xml"/><Relationship Id="rId33" Type="http://schemas.openxmlformats.org/officeDocument/2006/relationships/font" Target="fonts/PoppinsMedium-italic.fntdata"/><Relationship Id="rId10" Type="http://schemas.openxmlformats.org/officeDocument/2006/relationships/slide" Target="slides/slide5.xml"/><Relationship Id="rId32" Type="http://schemas.openxmlformats.org/officeDocument/2006/relationships/font" Target="fonts/PoppinsMedium-bold.fntdata"/><Relationship Id="rId13" Type="http://schemas.openxmlformats.org/officeDocument/2006/relationships/slide" Target="slides/slide8.xml"/><Relationship Id="rId35" Type="http://schemas.openxmlformats.org/officeDocument/2006/relationships/font" Target="fonts/PoppinsSemiBold-regular.fntdata"/><Relationship Id="rId12" Type="http://schemas.openxmlformats.org/officeDocument/2006/relationships/slide" Target="slides/slide7.xml"/><Relationship Id="rId34" Type="http://schemas.openxmlformats.org/officeDocument/2006/relationships/font" Target="fonts/PoppinsMedium-boldItalic.fntdata"/><Relationship Id="rId15" Type="http://schemas.openxmlformats.org/officeDocument/2006/relationships/slide" Target="slides/slide10.xml"/><Relationship Id="rId37" Type="http://schemas.openxmlformats.org/officeDocument/2006/relationships/font" Target="fonts/PoppinsSemiBold-italic.fntdata"/><Relationship Id="rId14" Type="http://schemas.openxmlformats.org/officeDocument/2006/relationships/slide" Target="slides/slide9.xml"/><Relationship Id="rId36" Type="http://schemas.openxmlformats.org/officeDocument/2006/relationships/font" Target="fonts/PoppinsSemiBold-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Poppins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89132167f_6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c89132167f_6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89132167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c89132167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89132167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89132167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final model we used on our dataset was LightGBM.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has lower memory usage (</a:t>
            </a:r>
            <a:r>
              <a:rPr lang="en" sz="1150">
                <a:solidFill>
                  <a:srgbClr val="595858"/>
                </a:solidFill>
                <a:highlight>
                  <a:schemeClr val="lt1"/>
                </a:highlight>
                <a:latin typeface="Roboto"/>
                <a:ea typeface="Roboto"/>
                <a:cs typeface="Roboto"/>
                <a:sym typeface="Roboto"/>
              </a:rPr>
              <a:t>Replaces continuous values to discrete bins which result in lower memory usage). </a:t>
            </a:r>
            <a:endParaRPr sz="1150">
              <a:solidFill>
                <a:srgbClr val="595858"/>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50">
                <a:solidFill>
                  <a:srgbClr val="595858"/>
                </a:solidFill>
                <a:highlight>
                  <a:schemeClr val="lt1"/>
                </a:highlight>
                <a:latin typeface="Roboto"/>
                <a:ea typeface="Roboto"/>
                <a:cs typeface="Roboto"/>
                <a:sym typeface="Roboto"/>
              </a:rPr>
              <a:t>It gives better accuracy than any other boosting algorithm as it produces much more complex trees by following leaf wise split rather than level-wise approach.</a:t>
            </a:r>
            <a:endParaRPr sz="1150">
              <a:solidFill>
                <a:srgbClr val="595858"/>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50">
                <a:solidFill>
                  <a:srgbClr val="595858"/>
                </a:solidFill>
                <a:highlight>
                  <a:schemeClr val="lt1"/>
                </a:highlight>
                <a:latin typeface="Roboto"/>
                <a:ea typeface="Roboto"/>
                <a:cs typeface="Roboto"/>
                <a:sym typeface="Roboto"/>
              </a:rPr>
              <a:t> It is also compatible with large datasets. </a:t>
            </a:r>
            <a:endParaRPr sz="1150">
              <a:solidFill>
                <a:srgbClr val="595858"/>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50">
                <a:solidFill>
                  <a:srgbClr val="595858"/>
                </a:solidFill>
                <a:highlight>
                  <a:schemeClr val="lt1"/>
                </a:highlight>
                <a:latin typeface="Roboto"/>
                <a:ea typeface="Roboto"/>
                <a:cs typeface="Roboto"/>
                <a:sym typeface="Roboto"/>
              </a:rPr>
              <a:t>So the results achieved are as follows -&gt; The test accuracy is 70% while the training accuracy is 88% which shows that our model isn’t overfitting as much as in previous cases. The F1 score is also 0.686 which is decent. </a:t>
            </a:r>
            <a:endParaRPr sz="1150">
              <a:solidFill>
                <a:srgbClr val="595858"/>
              </a:solidFill>
              <a:highlight>
                <a:schemeClr val="lt1"/>
              </a:highlight>
              <a:latin typeface="Roboto"/>
              <a:ea typeface="Roboto"/>
              <a:cs typeface="Roboto"/>
              <a:sym typeface="Roboto"/>
            </a:endParaRPr>
          </a:p>
          <a:p>
            <a:pPr indent="0" lvl="0" marL="0" rtl="0" algn="l">
              <a:spcBef>
                <a:spcPts val="0"/>
              </a:spcBef>
              <a:spcAft>
                <a:spcPts val="0"/>
              </a:spcAft>
              <a:buNone/>
            </a:pPr>
            <a:r>
              <a:rPr lang="en" sz="1150">
                <a:solidFill>
                  <a:srgbClr val="595858"/>
                </a:solidFill>
                <a:highlight>
                  <a:schemeClr val="lt1"/>
                </a:highlight>
                <a:latin typeface="Roboto"/>
                <a:ea typeface="Roboto"/>
                <a:cs typeface="Roboto"/>
                <a:sym typeface="Roboto"/>
              </a:rPr>
              <a:t>And the revenue collected is 14046$ for a bidding value of 7540$ in the for the validation dataset.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c37d6bb2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c37d6bb2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the comparative analysis of all the models and approaches which we have used and we observe that XGBoost and Random Forest even though they had a greater F1 score and accuracy, they were overfitting. That is there performance would have been bad on the test dataset. </a:t>
            </a:r>
            <a:endParaRPr>
              <a:solidFill>
                <a:schemeClr val="dk1"/>
              </a:solidFill>
            </a:endParaRPr>
          </a:p>
          <a:p>
            <a:pPr indent="0" lvl="0" marL="0" rtl="0" algn="l">
              <a:spcBef>
                <a:spcPts val="0"/>
              </a:spcBef>
              <a:spcAft>
                <a:spcPts val="0"/>
              </a:spcAft>
              <a:buNone/>
            </a:pPr>
            <a:r>
              <a:rPr lang="en">
                <a:solidFill>
                  <a:schemeClr val="dk1"/>
                </a:solidFill>
              </a:rPr>
              <a:t>Even though CatBoost wasnt overfitting, the scores were very low. Therefore we chose LightGBM as our best model.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c37d6bb2e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c37d6bb2e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E101A"/>
                </a:solidFill>
              </a:rPr>
              <a:t>Based on the </a:t>
            </a:r>
            <a:r>
              <a:rPr b="1" lang="en">
                <a:solidFill>
                  <a:srgbClr val="0E101A"/>
                </a:solidFill>
              </a:rPr>
              <a:t>revenue collected</a:t>
            </a:r>
            <a:r>
              <a:rPr lang="en">
                <a:solidFill>
                  <a:srgbClr val="0E101A"/>
                </a:solidFill>
              </a:rPr>
              <a:t> and </a:t>
            </a:r>
            <a:r>
              <a:rPr b="1" lang="en">
                <a:solidFill>
                  <a:srgbClr val="0E101A"/>
                </a:solidFill>
              </a:rPr>
              <a:t>train</a:t>
            </a:r>
            <a:r>
              <a:rPr lang="en">
                <a:solidFill>
                  <a:srgbClr val="0E101A"/>
                </a:solidFill>
              </a:rPr>
              <a:t> and </a:t>
            </a:r>
            <a:r>
              <a:rPr b="1" lang="en">
                <a:solidFill>
                  <a:srgbClr val="0E101A"/>
                </a:solidFill>
              </a:rPr>
              <a:t>test</a:t>
            </a:r>
            <a:r>
              <a:rPr lang="en">
                <a:solidFill>
                  <a:srgbClr val="0E101A"/>
                </a:solidFill>
              </a:rPr>
              <a:t> </a:t>
            </a:r>
            <a:r>
              <a:rPr b="1" lang="en">
                <a:solidFill>
                  <a:srgbClr val="0E101A"/>
                </a:solidFill>
              </a:rPr>
              <a:t>accuracy </a:t>
            </a:r>
            <a:r>
              <a:rPr lang="en">
                <a:solidFill>
                  <a:srgbClr val="0E101A"/>
                </a:solidFill>
              </a:rPr>
              <a:t>as well as</a:t>
            </a:r>
            <a:r>
              <a:rPr b="1" lang="en">
                <a:solidFill>
                  <a:srgbClr val="0E101A"/>
                </a:solidFill>
              </a:rPr>
              <a:t> F1 scores</a:t>
            </a:r>
            <a:r>
              <a:rPr lang="en">
                <a:solidFill>
                  <a:srgbClr val="0E101A"/>
                </a:solidFill>
              </a:rPr>
              <a:t> of XGBoost, LightGBM, Random Forest and CatBoost models, we chose </a:t>
            </a:r>
            <a:r>
              <a:rPr b="1" lang="en">
                <a:solidFill>
                  <a:srgbClr val="0E101A"/>
                </a:solidFill>
              </a:rPr>
              <a:t>LightGBM</a:t>
            </a:r>
            <a:r>
              <a:rPr lang="en">
                <a:solidFill>
                  <a:srgbClr val="0E101A"/>
                </a:solidFill>
              </a:rPr>
              <a:t> to be our </a:t>
            </a:r>
            <a:r>
              <a:rPr b="1" lang="en">
                <a:solidFill>
                  <a:srgbClr val="0E101A"/>
                </a:solidFill>
              </a:rPr>
              <a:t>final model</a:t>
            </a:r>
            <a:r>
              <a:rPr lang="en">
                <a:solidFill>
                  <a:srgbClr val="0E101A"/>
                </a:solidFill>
              </a:rPr>
              <a:t>.</a:t>
            </a:r>
            <a:endParaRPr>
              <a:solidFill>
                <a:srgbClr val="0E101A"/>
              </a:solidFill>
            </a:endParaRPr>
          </a:p>
          <a:p>
            <a:pPr indent="0" lvl="0" marL="0" rtl="0" algn="l">
              <a:lnSpc>
                <a:spcPct val="115000"/>
              </a:lnSpc>
              <a:spcBef>
                <a:spcPts val="0"/>
              </a:spcBef>
              <a:spcAft>
                <a:spcPts val="0"/>
              </a:spcAft>
              <a:buNone/>
            </a:pPr>
            <a:r>
              <a:rPr lang="en">
                <a:solidFill>
                  <a:srgbClr val="0E101A"/>
                </a:solidFill>
              </a:rPr>
              <a:t> The bidding total of the model on our validation set of size </a:t>
            </a:r>
            <a:r>
              <a:rPr b="1" lang="en">
                <a:solidFill>
                  <a:srgbClr val="0E101A"/>
                </a:solidFill>
              </a:rPr>
              <a:t>3016</a:t>
            </a:r>
            <a:r>
              <a:rPr lang="en">
                <a:solidFill>
                  <a:srgbClr val="0E101A"/>
                </a:solidFill>
              </a:rPr>
              <a:t> rows is </a:t>
            </a:r>
            <a:r>
              <a:rPr b="1" lang="en">
                <a:solidFill>
                  <a:srgbClr val="0E101A"/>
                </a:solidFill>
              </a:rPr>
              <a:t>$7538</a:t>
            </a:r>
            <a:r>
              <a:rPr lang="en">
                <a:solidFill>
                  <a:srgbClr val="0E101A"/>
                </a:solidFill>
              </a:rPr>
              <a:t>, and the revenue collected is </a:t>
            </a:r>
            <a:r>
              <a:rPr b="1" lang="en">
                <a:solidFill>
                  <a:srgbClr val="0E101A"/>
                </a:solidFill>
              </a:rPr>
              <a:t>$14046</a:t>
            </a:r>
            <a:r>
              <a:rPr lang="en">
                <a:solidFill>
                  <a:srgbClr val="0E101A"/>
                </a:solidFill>
              </a:rPr>
              <a:t>. </a:t>
            </a:r>
            <a:r>
              <a:rPr lang="en">
                <a:solidFill>
                  <a:srgbClr val="0E101A"/>
                </a:solidFill>
              </a:rPr>
              <a:t>The formula for the bidding limit was (length of validation dataset*(10000/4000))</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en">
                <a:solidFill>
                  <a:srgbClr val="0E101A"/>
                </a:solidFill>
              </a:rPr>
              <a:t>Our model has </a:t>
            </a:r>
            <a:r>
              <a:rPr b="1" lang="en">
                <a:solidFill>
                  <a:srgbClr val="0E101A"/>
                </a:solidFill>
              </a:rPr>
              <a:t>good predictions</a:t>
            </a:r>
            <a:r>
              <a:rPr lang="en">
                <a:solidFill>
                  <a:srgbClr val="0E101A"/>
                </a:solidFill>
              </a:rPr>
              <a:t> for </a:t>
            </a:r>
            <a:r>
              <a:rPr b="1" lang="en">
                <a:solidFill>
                  <a:srgbClr val="0E101A"/>
                </a:solidFill>
              </a:rPr>
              <a:t>Very High</a:t>
            </a:r>
            <a:r>
              <a:rPr lang="en">
                <a:solidFill>
                  <a:srgbClr val="0E101A"/>
                </a:solidFill>
              </a:rPr>
              <a:t> and </a:t>
            </a:r>
            <a:r>
              <a:rPr b="1" lang="en">
                <a:solidFill>
                  <a:srgbClr val="0E101A"/>
                </a:solidFill>
              </a:rPr>
              <a:t>Low </a:t>
            </a:r>
            <a:r>
              <a:rPr lang="en">
                <a:solidFill>
                  <a:srgbClr val="0E101A"/>
                </a:solidFill>
              </a:rPr>
              <a:t>popularity, which is visible in our </a:t>
            </a:r>
            <a:r>
              <a:rPr b="1" lang="en">
                <a:solidFill>
                  <a:srgbClr val="0E101A"/>
                </a:solidFill>
              </a:rPr>
              <a:t>classification report</a:t>
            </a:r>
            <a:r>
              <a:rPr lang="en">
                <a:solidFill>
                  <a:srgbClr val="0E101A"/>
                </a:solidFill>
              </a:rPr>
              <a:t> of the Light GBM model. Because of this, we have a high revenue collection in our validation dataset.</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en" sz="1150">
                <a:solidFill>
                  <a:srgbClr val="595858"/>
                </a:solidFill>
                <a:highlight>
                  <a:schemeClr val="lt1"/>
                </a:highlight>
                <a:latin typeface="Roboto"/>
                <a:ea typeface="Roboto"/>
                <a:cs typeface="Roboto"/>
                <a:sym typeface="Roboto"/>
              </a:rPr>
              <a:t>Precision is the ratio between the True Positives and all the Positives (TP/(TP+FP))</a:t>
            </a:r>
            <a:endParaRPr sz="1150">
              <a:solidFill>
                <a:srgbClr val="595858"/>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50">
                <a:solidFill>
                  <a:srgbClr val="595858"/>
                </a:solidFill>
                <a:highlight>
                  <a:schemeClr val="lt1"/>
                </a:highlight>
                <a:latin typeface="Roboto"/>
                <a:ea typeface="Roboto"/>
                <a:cs typeface="Roboto"/>
                <a:sym typeface="Roboto"/>
              </a:rPr>
              <a:t>The recall is the measure of our model correctly identifying True Positives. (TP/(TP+FN))</a:t>
            </a:r>
            <a:endParaRPr sz="1150">
              <a:solidFill>
                <a:srgbClr val="595858"/>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50">
                <a:solidFill>
                  <a:srgbClr val="595858"/>
                </a:solidFill>
                <a:highlight>
                  <a:schemeClr val="lt1"/>
                </a:highlight>
                <a:latin typeface="Roboto"/>
                <a:ea typeface="Roboto"/>
                <a:cs typeface="Roboto"/>
                <a:sym typeface="Roboto"/>
              </a:rPr>
              <a:t>Accuracy is the ratio of the total number of correct predictions and the total number of predictions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37d6bb2e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37d6bb2e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c37d6bb2e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c37d6bb2e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c37cb6a5d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c37cb6a5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c78c225e5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c78c225e5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89132167f_4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89132167f_4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37d6bb2e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37d6bb2e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89132167f_4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89132167f_4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89132167f_4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89132167f_4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8c7c0699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8c7c0699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8c7c0699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8c7c0699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89132167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89132167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89132167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89132167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p:nvPr/>
        </p:nvSpPr>
        <p:spPr>
          <a:xfrm>
            <a:off x="1592400" y="-407850"/>
            <a:ext cx="5959200" cy="5959200"/>
          </a:xfrm>
          <a:prstGeom prst="ellipse">
            <a:avLst/>
          </a:prstGeom>
          <a:solidFill>
            <a:srgbClr val="000000">
              <a:alpha val="262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 name="Google Shape;52;p13"/>
          <p:cNvGrpSpPr/>
          <p:nvPr/>
        </p:nvGrpSpPr>
        <p:grpSpPr>
          <a:xfrm>
            <a:off x="501210" y="175873"/>
            <a:ext cx="2451351" cy="2451351"/>
            <a:chOff x="6680825" y="2549350"/>
            <a:chExt cx="1539600" cy="1539600"/>
          </a:xfrm>
        </p:grpSpPr>
        <p:sp>
          <p:nvSpPr>
            <p:cNvPr id="53" name="Google Shape;53;p13"/>
            <p:cNvSpPr/>
            <p:nvPr/>
          </p:nvSpPr>
          <p:spPr>
            <a:xfrm>
              <a:off x="6825669" y="2694194"/>
              <a:ext cx="1249800" cy="1249800"/>
            </a:xfrm>
            <a:prstGeom prst="ellipse">
              <a:avLst/>
            </a:prstGeom>
            <a:solidFill>
              <a:srgbClr val="000000">
                <a:alpha val="1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3"/>
            <p:cNvSpPr/>
            <p:nvPr/>
          </p:nvSpPr>
          <p:spPr>
            <a:xfrm>
              <a:off x="6894850" y="2763375"/>
              <a:ext cx="1111200" cy="11112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3"/>
            <p:cNvSpPr/>
            <p:nvPr/>
          </p:nvSpPr>
          <p:spPr>
            <a:xfrm>
              <a:off x="6680825" y="2549350"/>
              <a:ext cx="1539600" cy="1539600"/>
            </a:xfrm>
            <a:prstGeom prst="donut">
              <a:avLst>
                <a:gd fmla="val 495" name="adj"/>
              </a:avLst>
            </a:prstGeom>
            <a:solidFill>
              <a:srgbClr val="000000">
                <a:alpha val="62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 name="Google Shape;56;p13"/>
          <p:cNvGrpSpPr/>
          <p:nvPr/>
        </p:nvGrpSpPr>
        <p:grpSpPr>
          <a:xfrm>
            <a:off x="6427669" y="2502633"/>
            <a:ext cx="2324700" cy="2324700"/>
            <a:chOff x="-474900" y="321200"/>
            <a:chExt cx="2324700" cy="2324700"/>
          </a:xfrm>
        </p:grpSpPr>
        <p:sp>
          <p:nvSpPr>
            <p:cNvPr id="57" name="Google Shape;57;p13"/>
            <p:cNvSpPr/>
            <p:nvPr/>
          </p:nvSpPr>
          <p:spPr>
            <a:xfrm>
              <a:off x="-474900" y="321200"/>
              <a:ext cx="2324700" cy="2324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120725" y="916825"/>
              <a:ext cx="1133400" cy="1133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137125" y="658975"/>
              <a:ext cx="1649100" cy="16491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3"/>
            <p:cNvSpPr/>
            <p:nvPr/>
          </p:nvSpPr>
          <p:spPr>
            <a:xfrm>
              <a:off x="313650" y="1109750"/>
              <a:ext cx="747600" cy="7476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13"/>
          <p:cNvSpPr txBox="1"/>
          <p:nvPr>
            <p:ph type="ctrTitle"/>
          </p:nvPr>
        </p:nvSpPr>
        <p:spPr>
          <a:xfrm>
            <a:off x="2211600" y="1991850"/>
            <a:ext cx="4720800" cy="1159800"/>
          </a:xfrm>
          <a:prstGeom prst="rect">
            <a:avLst/>
          </a:prstGeom>
          <a:noFill/>
          <a:ln>
            <a:noFill/>
          </a:ln>
          <a:effectLst>
            <a:outerShdw blurRad="85725" rotWithShape="0" algn="bl" dir="5400000" dist="19050">
              <a:srgbClr val="000000">
                <a:alpha val="9800"/>
              </a:srgbClr>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5200"/>
              <a:buNone/>
              <a:defRPr sz="5200">
                <a:solidFill>
                  <a:srgbClr val="FFFFFF"/>
                </a:solidFill>
              </a:defRPr>
            </a:lvl1pPr>
            <a:lvl2pPr lvl="1" rtl="0" algn="ctr">
              <a:lnSpc>
                <a:spcPct val="100000"/>
              </a:lnSpc>
              <a:spcBef>
                <a:spcPts val="0"/>
              </a:spcBef>
              <a:spcAft>
                <a:spcPts val="0"/>
              </a:spcAft>
              <a:buClr>
                <a:srgbClr val="FFFFFF"/>
              </a:buClr>
              <a:buSzPts val="5200"/>
              <a:buNone/>
              <a:defRPr sz="5200">
                <a:solidFill>
                  <a:srgbClr val="FFFFFF"/>
                </a:solidFill>
              </a:defRPr>
            </a:lvl2pPr>
            <a:lvl3pPr lvl="2" rtl="0" algn="ctr">
              <a:lnSpc>
                <a:spcPct val="100000"/>
              </a:lnSpc>
              <a:spcBef>
                <a:spcPts val="0"/>
              </a:spcBef>
              <a:spcAft>
                <a:spcPts val="0"/>
              </a:spcAft>
              <a:buClr>
                <a:srgbClr val="FFFFFF"/>
              </a:buClr>
              <a:buSzPts val="5200"/>
              <a:buNone/>
              <a:defRPr sz="5200">
                <a:solidFill>
                  <a:srgbClr val="FFFFFF"/>
                </a:solidFill>
              </a:defRPr>
            </a:lvl3pPr>
            <a:lvl4pPr lvl="3" rtl="0" algn="ctr">
              <a:lnSpc>
                <a:spcPct val="100000"/>
              </a:lnSpc>
              <a:spcBef>
                <a:spcPts val="0"/>
              </a:spcBef>
              <a:spcAft>
                <a:spcPts val="0"/>
              </a:spcAft>
              <a:buClr>
                <a:srgbClr val="FFFFFF"/>
              </a:buClr>
              <a:buSzPts val="5200"/>
              <a:buNone/>
              <a:defRPr sz="5200">
                <a:solidFill>
                  <a:srgbClr val="FFFFFF"/>
                </a:solidFill>
              </a:defRPr>
            </a:lvl4pPr>
            <a:lvl5pPr lvl="4" rtl="0" algn="ctr">
              <a:lnSpc>
                <a:spcPct val="100000"/>
              </a:lnSpc>
              <a:spcBef>
                <a:spcPts val="0"/>
              </a:spcBef>
              <a:spcAft>
                <a:spcPts val="0"/>
              </a:spcAft>
              <a:buClr>
                <a:srgbClr val="FFFFFF"/>
              </a:buClr>
              <a:buSzPts val="5200"/>
              <a:buNone/>
              <a:defRPr sz="5200">
                <a:solidFill>
                  <a:srgbClr val="FFFFFF"/>
                </a:solidFill>
              </a:defRPr>
            </a:lvl5pPr>
            <a:lvl6pPr lvl="5" rtl="0" algn="ctr">
              <a:lnSpc>
                <a:spcPct val="100000"/>
              </a:lnSpc>
              <a:spcBef>
                <a:spcPts val="0"/>
              </a:spcBef>
              <a:spcAft>
                <a:spcPts val="0"/>
              </a:spcAft>
              <a:buClr>
                <a:srgbClr val="FFFFFF"/>
              </a:buClr>
              <a:buSzPts val="5200"/>
              <a:buNone/>
              <a:defRPr sz="5200">
                <a:solidFill>
                  <a:srgbClr val="FFFFFF"/>
                </a:solidFill>
              </a:defRPr>
            </a:lvl6pPr>
            <a:lvl7pPr lvl="6" rtl="0" algn="ctr">
              <a:lnSpc>
                <a:spcPct val="100000"/>
              </a:lnSpc>
              <a:spcBef>
                <a:spcPts val="0"/>
              </a:spcBef>
              <a:spcAft>
                <a:spcPts val="0"/>
              </a:spcAft>
              <a:buClr>
                <a:srgbClr val="FFFFFF"/>
              </a:buClr>
              <a:buSzPts val="5200"/>
              <a:buNone/>
              <a:defRPr sz="5200">
                <a:solidFill>
                  <a:srgbClr val="FFFFFF"/>
                </a:solidFill>
              </a:defRPr>
            </a:lvl7pPr>
            <a:lvl8pPr lvl="7" rtl="0" algn="ctr">
              <a:lnSpc>
                <a:spcPct val="100000"/>
              </a:lnSpc>
              <a:spcBef>
                <a:spcPts val="0"/>
              </a:spcBef>
              <a:spcAft>
                <a:spcPts val="0"/>
              </a:spcAft>
              <a:buClr>
                <a:srgbClr val="FFFFFF"/>
              </a:buClr>
              <a:buSzPts val="5200"/>
              <a:buNone/>
              <a:defRPr sz="5200">
                <a:solidFill>
                  <a:srgbClr val="FFFFFF"/>
                </a:solidFill>
              </a:defRPr>
            </a:lvl8pPr>
            <a:lvl9pPr lvl="8" rtl="0"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 B">
  <p:cSld name="BLANK_2">
    <p:spTree>
      <p:nvGrpSpPr>
        <p:cNvPr id="62" name="Shape 62"/>
        <p:cNvGrpSpPr/>
        <p:nvPr/>
      </p:nvGrpSpPr>
      <p:grpSpPr>
        <a:xfrm>
          <a:off x="0" y="0"/>
          <a:ext cx="0" cy="0"/>
          <a:chOff x="0" y="0"/>
          <a:chExt cx="0" cy="0"/>
        </a:xfrm>
      </p:grpSpPr>
      <p:sp>
        <p:nvSpPr>
          <p:cNvPr id="63" name="Google Shape;63;p14"/>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4"/>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
              <a:t>‹#›</a:t>
            </a:fld>
            <a:endParaRPr/>
          </a:p>
        </p:txBody>
      </p:sp>
      <p:grpSp>
        <p:nvGrpSpPr>
          <p:cNvPr id="65" name="Google Shape;65;p14"/>
          <p:cNvGrpSpPr/>
          <p:nvPr/>
        </p:nvGrpSpPr>
        <p:grpSpPr>
          <a:xfrm>
            <a:off x="818844" y="502333"/>
            <a:ext cx="2324700" cy="2324700"/>
            <a:chOff x="-474900" y="321200"/>
            <a:chExt cx="2324700" cy="2324700"/>
          </a:xfrm>
        </p:grpSpPr>
        <p:sp>
          <p:nvSpPr>
            <p:cNvPr id="66" name="Google Shape;66;p14"/>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4"/>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14"/>
          <p:cNvSpPr/>
          <p:nvPr/>
        </p:nvSpPr>
        <p:spPr>
          <a:xfrm>
            <a:off x="1794525" y="-407900"/>
            <a:ext cx="5959200" cy="5959200"/>
          </a:xfrm>
          <a:prstGeom prst="ellipse">
            <a:avLst/>
          </a:prstGeom>
          <a:solidFill>
            <a:srgbClr val="000000">
              <a:alpha val="62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bg>
      <p:bgPr>
        <a:solidFill>
          <a:srgbClr val="000000"/>
        </a:solidFill>
      </p:bgPr>
    </p:bg>
    <p:spTree>
      <p:nvGrpSpPr>
        <p:cNvPr id="71" name="Shape 71"/>
        <p:cNvGrpSpPr/>
        <p:nvPr/>
      </p:nvGrpSpPr>
      <p:grpSpPr>
        <a:xfrm>
          <a:off x="0" y="0"/>
          <a:ext cx="0" cy="0"/>
          <a:chOff x="0" y="0"/>
          <a:chExt cx="0" cy="0"/>
        </a:xfrm>
      </p:grpSpPr>
      <p:sp>
        <p:nvSpPr>
          <p:cNvPr id="72" name="Google Shape;72;p15"/>
          <p:cNvSpPr/>
          <p:nvPr/>
        </p:nvSpPr>
        <p:spPr>
          <a:xfrm>
            <a:off x="1592400" y="-407850"/>
            <a:ext cx="5959200" cy="5959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 name="Google Shape;73;p15"/>
          <p:cNvGrpSpPr/>
          <p:nvPr/>
        </p:nvGrpSpPr>
        <p:grpSpPr>
          <a:xfrm>
            <a:off x="6427669" y="2502633"/>
            <a:ext cx="2324700" cy="2324700"/>
            <a:chOff x="-474900" y="321200"/>
            <a:chExt cx="2324700" cy="2324700"/>
          </a:xfrm>
        </p:grpSpPr>
        <p:sp>
          <p:nvSpPr>
            <p:cNvPr id="74" name="Google Shape;74;p15"/>
            <p:cNvSpPr/>
            <p:nvPr/>
          </p:nvSpPr>
          <p:spPr>
            <a:xfrm>
              <a:off x="-474900" y="321200"/>
              <a:ext cx="2324700" cy="23247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a:off x="120725" y="916825"/>
              <a:ext cx="1133400" cy="11334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p:nvPr/>
          </p:nvSpPr>
          <p:spPr>
            <a:xfrm>
              <a:off x="-137125" y="658975"/>
              <a:ext cx="1649100" cy="16491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p:nvPr/>
          </p:nvSpPr>
          <p:spPr>
            <a:xfrm>
              <a:off x="313650" y="1109750"/>
              <a:ext cx="747600" cy="7476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15"/>
          <p:cNvSpPr txBox="1"/>
          <p:nvPr>
            <p:ph type="ctrTitle"/>
          </p:nvPr>
        </p:nvSpPr>
        <p:spPr>
          <a:xfrm>
            <a:off x="2569800" y="2236800"/>
            <a:ext cx="4004400" cy="956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000000"/>
              </a:buClr>
              <a:buSzPts val="5200"/>
              <a:buNone/>
              <a:defRPr sz="5200">
                <a:solidFill>
                  <a:srgbClr val="000000"/>
                </a:solidFill>
              </a:defRPr>
            </a:lvl1pPr>
            <a:lvl2pPr lvl="1" rtl="0" algn="ctr">
              <a:lnSpc>
                <a:spcPct val="100000"/>
              </a:lnSpc>
              <a:spcBef>
                <a:spcPts val="0"/>
              </a:spcBef>
              <a:spcAft>
                <a:spcPts val="0"/>
              </a:spcAft>
              <a:buClr>
                <a:srgbClr val="000000"/>
              </a:buClr>
              <a:buSzPts val="5200"/>
              <a:buNone/>
              <a:defRPr sz="5200">
                <a:solidFill>
                  <a:srgbClr val="000000"/>
                </a:solidFill>
              </a:defRPr>
            </a:lvl2pPr>
            <a:lvl3pPr lvl="2" rtl="0" algn="ctr">
              <a:lnSpc>
                <a:spcPct val="100000"/>
              </a:lnSpc>
              <a:spcBef>
                <a:spcPts val="0"/>
              </a:spcBef>
              <a:spcAft>
                <a:spcPts val="0"/>
              </a:spcAft>
              <a:buClr>
                <a:srgbClr val="000000"/>
              </a:buClr>
              <a:buSzPts val="5200"/>
              <a:buNone/>
              <a:defRPr sz="5200">
                <a:solidFill>
                  <a:srgbClr val="000000"/>
                </a:solidFill>
              </a:defRPr>
            </a:lvl3pPr>
            <a:lvl4pPr lvl="3" rtl="0" algn="ctr">
              <a:lnSpc>
                <a:spcPct val="100000"/>
              </a:lnSpc>
              <a:spcBef>
                <a:spcPts val="0"/>
              </a:spcBef>
              <a:spcAft>
                <a:spcPts val="0"/>
              </a:spcAft>
              <a:buClr>
                <a:srgbClr val="000000"/>
              </a:buClr>
              <a:buSzPts val="5200"/>
              <a:buNone/>
              <a:defRPr sz="5200">
                <a:solidFill>
                  <a:srgbClr val="000000"/>
                </a:solidFill>
              </a:defRPr>
            </a:lvl4pPr>
            <a:lvl5pPr lvl="4" rtl="0" algn="ctr">
              <a:lnSpc>
                <a:spcPct val="100000"/>
              </a:lnSpc>
              <a:spcBef>
                <a:spcPts val="0"/>
              </a:spcBef>
              <a:spcAft>
                <a:spcPts val="0"/>
              </a:spcAft>
              <a:buClr>
                <a:srgbClr val="000000"/>
              </a:buClr>
              <a:buSzPts val="5200"/>
              <a:buNone/>
              <a:defRPr sz="5200">
                <a:solidFill>
                  <a:srgbClr val="000000"/>
                </a:solidFill>
              </a:defRPr>
            </a:lvl5pPr>
            <a:lvl6pPr lvl="5" rtl="0" algn="ctr">
              <a:lnSpc>
                <a:spcPct val="100000"/>
              </a:lnSpc>
              <a:spcBef>
                <a:spcPts val="0"/>
              </a:spcBef>
              <a:spcAft>
                <a:spcPts val="0"/>
              </a:spcAft>
              <a:buClr>
                <a:srgbClr val="000000"/>
              </a:buClr>
              <a:buSzPts val="5200"/>
              <a:buNone/>
              <a:defRPr sz="5200">
                <a:solidFill>
                  <a:srgbClr val="000000"/>
                </a:solidFill>
              </a:defRPr>
            </a:lvl6pPr>
            <a:lvl7pPr lvl="6" rtl="0" algn="ctr">
              <a:lnSpc>
                <a:spcPct val="100000"/>
              </a:lnSpc>
              <a:spcBef>
                <a:spcPts val="0"/>
              </a:spcBef>
              <a:spcAft>
                <a:spcPts val="0"/>
              </a:spcAft>
              <a:buClr>
                <a:srgbClr val="000000"/>
              </a:buClr>
              <a:buSzPts val="5200"/>
              <a:buNone/>
              <a:defRPr sz="5200">
                <a:solidFill>
                  <a:srgbClr val="000000"/>
                </a:solidFill>
              </a:defRPr>
            </a:lvl7pPr>
            <a:lvl8pPr lvl="7" rtl="0" algn="ctr">
              <a:lnSpc>
                <a:spcPct val="100000"/>
              </a:lnSpc>
              <a:spcBef>
                <a:spcPts val="0"/>
              </a:spcBef>
              <a:spcAft>
                <a:spcPts val="0"/>
              </a:spcAft>
              <a:buClr>
                <a:srgbClr val="000000"/>
              </a:buClr>
              <a:buSzPts val="5200"/>
              <a:buNone/>
              <a:defRPr sz="5200">
                <a:solidFill>
                  <a:srgbClr val="000000"/>
                </a:solidFill>
              </a:defRPr>
            </a:lvl8pPr>
            <a:lvl9pPr lvl="8" rtl="0" algn="ctr">
              <a:lnSpc>
                <a:spcPct val="100000"/>
              </a:lnSpc>
              <a:spcBef>
                <a:spcPts val="0"/>
              </a:spcBef>
              <a:spcAft>
                <a:spcPts val="0"/>
              </a:spcAft>
              <a:buClr>
                <a:srgbClr val="000000"/>
              </a:buClr>
              <a:buSzPts val="5200"/>
              <a:buNone/>
              <a:defRPr sz="5200">
                <a:solidFill>
                  <a:srgbClr val="000000"/>
                </a:solidFill>
              </a:defRPr>
            </a:lvl9pPr>
          </a:lstStyle>
          <a:p/>
        </p:txBody>
      </p:sp>
      <p:sp>
        <p:nvSpPr>
          <p:cNvPr id="79" name="Google Shape;79;p15"/>
          <p:cNvSpPr txBox="1"/>
          <p:nvPr>
            <p:ph idx="1" type="subTitle"/>
          </p:nvPr>
        </p:nvSpPr>
        <p:spPr>
          <a:xfrm>
            <a:off x="2569800" y="3188701"/>
            <a:ext cx="4004400" cy="7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400">
                <a:solidFill>
                  <a:srgbClr val="000000"/>
                </a:solidFill>
              </a:defRPr>
            </a:lvl1pPr>
            <a:lvl2pPr lvl="1" rtl="0" algn="ctr">
              <a:lnSpc>
                <a:spcPct val="100000"/>
              </a:lnSpc>
              <a:spcBef>
                <a:spcPts val="0"/>
              </a:spcBef>
              <a:spcAft>
                <a:spcPts val="0"/>
              </a:spcAft>
              <a:buClr>
                <a:srgbClr val="000000"/>
              </a:buClr>
              <a:buSzPts val="1400"/>
              <a:buNone/>
              <a:defRPr sz="1400">
                <a:solidFill>
                  <a:srgbClr val="000000"/>
                </a:solidFill>
              </a:defRPr>
            </a:lvl2pPr>
            <a:lvl3pPr lvl="2" rtl="0" algn="ctr">
              <a:lnSpc>
                <a:spcPct val="100000"/>
              </a:lnSpc>
              <a:spcBef>
                <a:spcPts val="0"/>
              </a:spcBef>
              <a:spcAft>
                <a:spcPts val="0"/>
              </a:spcAft>
              <a:buClr>
                <a:srgbClr val="000000"/>
              </a:buClr>
              <a:buSzPts val="1400"/>
              <a:buNone/>
              <a:defRPr sz="1400">
                <a:solidFill>
                  <a:srgbClr val="000000"/>
                </a:solidFill>
              </a:defRPr>
            </a:lvl3pPr>
            <a:lvl4pPr lvl="3" rtl="0" algn="ctr">
              <a:lnSpc>
                <a:spcPct val="100000"/>
              </a:lnSpc>
              <a:spcBef>
                <a:spcPts val="0"/>
              </a:spcBef>
              <a:spcAft>
                <a:spcPts val="0"/>
              </a:spcAft>
              <a:buClr>
                <a:srgbClr val="000000"/>
              </a:buClr>
              <a:buSzPts val="1400"/>
              <a:buNone/>
              <a:defRPr sz="1400">
                <a:solidFill>
                  <a:srgbClr val="000000"/>
                </a:solidFill>
              </a:defRPr>
            </a:lvl4pPr>
            <a:lvl5pPr lvl="4" rtl="0" algn="ctr">
              <a:lnSpc>
                <a:spcPct val="100000"/>
              </a:lnSpc>
              <a:spcBef>
                <a:spcPts val="0"/>
              </a:spcBef>
              <a:spcAft>
                <a:spcPts val="0"/>
              </a:spcAft>
              <a:buClr>
                <a:srgbClr val="000000"/>
              </a:buClr>
              <a:buSzPts val="1400"/>
              <a:buNone/>
              <a:defRPr sz="1400">
                <a:solidFill>
                  <a:srgbClr val="000000"/>
                </a:solidFill>
              </a:defRPr>
            </a:lvl5pPr>
            <a:lvl6pPr lvl="5" rtl="0" algn="ctr">
              <a:lnSpc>
                <a:spcPct val="100000"/>
              </a:lnSpc>
              <a:spcBef>
                <a:spcPts val="0"/>
              </a:spcBef>
              <a:spcAft>
                <a:spcPts val="0"/>
              </a:spcAft>
              <a:buClr>
                <a:srgbClr val="000000"/>
              </a:buClr>
              <a:buSzPts val="1400"/>
              <a:buNone/>
              <a:defRPr sz="1400">
                <a:solidFill>
                  <a:srgbClr val="000000"/>
                </a:solidFill>
              </a:defRPr>
            </a:lvl6pPr>
            <a:lvl7pPr lvl="6" rtl="0" algn="ctr">
              <a:lnSpc>
                <a:spcPct val="100000"/>
              </a:lnSpc>
              <a:spcBef>
                <a:spcPts val="0"/>
              </a:spcBef>
              <a:spcAft>
                <a:spcPts val="0"/>
              </a:spcAft>
              <a:buClr>
                <a:srgbClr val="000000"/>
              </a:buClr>
              <a:buSzPts val="1400"/>
              <a:buNone/>
              <a:defRPr sz="1400">
                <a:solidFill>
                  <a:srgbClr val="000000"/>
                </a:solidFill>
              </a:defRPr>
            </a:lvl7pPr>
            <a:lvl8pPr lvl="7" rtl="0" algn="ctr">
              <a:lnSpc>
                <a:spcPct val="100000"/>
              </a:lnSpc>
              <a:spcBef>
                <a:spcPts val="0"/>
              </a:spcBef>
              <a:spcAft>
                <a:spcPts val="0"/>
              </a:spcAft>
              <a:buClr>
                <a:srgbClr val="000000"/>
              </a:buClr>
              <a:buSzPts val="1400"/>
              <a:buNone/>
              <a:defRPr sz="1400">
                <a:solidFill>
                  <a:srgbClr val="000000"/>
                </a:solidFill>
              </a:defRPr>
            </a:lvl8pPr>
            <a:lvl9pPr lvl="8" rtl="0" algn="ctr">
              <a:lnSpc>
                <a:spcPct val="100000"/>
              </a:lnSpc>
              <a:spcBef>
                <a:spcPts val="0"/>
              </a:spcBef>
              <a:spcAft>
                <a:spcPts val="0"/>
              </a:spcAft>
              <a:buClr>
                <a:srgbClr val="000000"/>
              </a:buClr>
              <a:buSzPts val="1400"/>
              <a:buNone/>
              <a:defRPr sz="1400">
                <a:solidFill>
                  <a:srgbClr val="000000"/>
                </a:solidFill>
              </a:defRPr>
            </a:lvl9pPr>
          </a:lstStyle>
          <a:p/>
        </p:txBody>
      </p:sp>
      <p:grpSp>
        <p:nvGrpSpPr>
          <p:cNvPr id="80" name="Google Shape;80;p15"/>
          <p:cNvGrpSpPr/>
          <p:nvPr/>
        </p:nvGrpSpPr>
        <p:grpSpPr>
          <a:xfrm>
            <a:off x="764825" y="439375"/>
            <a:ext cx="1924500" cy="1924500"/>
            <a:chOff x="6680825" y="2549350"/>
            <a:chExt cx="1539600" cy="1539600"/>
          </a:xfrm>
        </p:grpSpPr>
        <p:sp>
          <p:nvSpPr>
            <p:cNvPr id="81" name="Google Shape;81;p15"/>
            <p:cNvSpPr/>
            <p:nvPr/>
          </p:nvSpPr>
          <p:spPr>
            <a:xfrm>
              <a:off x="6825669" y="2694194"/>
              <a:ext cx="1249800" cy="1249800"/>
            </a:xfrm>
            <a:prstGeom prst="ellipse">
              <a:avLst/>
            </a:prstGeom>
            <a:solidFill>
              <a:srgbClr val="666666">
                <a:alpha val="525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a:off x="6894850" y="2763375"/>
              <a:ext cx="1111200" cy="1111200"/>
            </a:xfrm>
            <a:prstGeom prst="ellipse">
              <a:avLst/>
            </a:prstGeom>
            <a:solidFill>
              <a:srgbClr val="666666">
                <a:alpha val="525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p:nvPr/>
          </p:nvSpPr>
          <p:spPr>
            <a:xfrm>
              <a:off x="6680825" y="2549350"/>
              <a:ext cx="1539600" cy="1539600"/>
            </a:xfrm>
            <a:prstGeom prst="donut">
              <a:avLst>
                <a:gd fmla="val 495" name="adj"/>
              </a:avLst>
            </a:prstGeom>
            <a:solidFill>
              <a:srgbClr val="666666">
                <a:alpha val="525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_1">
    <p:spTree>
      <p:nvGrpSpPr>
        <p:cNvPr id="84" name="Shape 84"/>
        <p:cNvGrpSpPr/>
        <p:nvPr/>
      </p:nvGrpSpPr>
      <p:grpSpPr>
        <a:xfrm>
          <a:off x="0" y="0"/>
          <a:ext cx="0" cy="0"/>
          <a:chOff x="0" y="0"/>
          <a:chExt cx="0" cy="0"/>
        </a:xfrm>
      </p:grpSpPr>
      <p:grpSp>
        <p:nvGrpSpPr>
          <p:cNvPr id="85" name="Google Shape;85;p16"/>
          <p:cNvGrpSpPr/>
          <p:nvPr/>
        </p:nvGrpSpPr>
        <p:grpSpPr>
          <a:xfrm>
            <a:off x="818844" y="502333"/>
            <a:ext cx="2324700" cy="2324700"/>
            <a:chOff x="-474900" y="321200"/>
            <a:chExt cx="2324700" cy="2324700"/>
          </a:xfrm>
        </p:grpSpPr>
        <p:sp>
          <p:nvSpPr>
            <p:cNvPr id="86" name="Google Shape;86;p16"/>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 name="Google Shape;90;p16"/>
          <p:cNvSpPr/>
          <p:nvPr/>
        </p:nvSpPr>
        <p:spPr>
          <a:xfrm>
            <a:off x="1794525" y="-407900"/>
            <a:ext cx="5959200" cy="5959200"/>
          </a:xfrm>
          <a:prstGeom prst="ellipse">
            <a:avLst/>
          </a:prstGeom>
          <a:solidFill>
            <a:srgbClr val="000000">
              <a:alpha val="62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6"/>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6"/>
          <p:cNvSpPr txBox="1"/>
          <p:nvPr>
            <p:ph idx="1" type="body"/>
          </p:nvPr>
        </p:nvSpPr>
        <p:spPr>
          <a:xfrm>
            <a:off x="2385525" y="1310550"/>
            <a:ext cx="4777200" cy="3265800"/>
          </a:xfrm>
          <a:prstGeom prst="rect">
            <a:avLst/>
          </a:prstGeom>
          <a:noFill/>
          <a:ln>
            <a:noFill/>
          </a:ln>
        </p:spPr>
        <p:txBody>
          <a:bodyPr anchorCtr="0" anchor="t" bIns="91425" lIns="91425" spcFirstLastPara="1" rIns="91425" wrap="square" tIns="91425">
            <a:noAutofit/>
          </a:bodyPr>
          <a:lstStyle>
            <a:lvl1pPr indent="-393700" lvl="0" marL="457200" rtl="0" algn="l">
              <a:lnSpc>
                <a:spcPct val="100000"/>
              </a:lnSpc>
              <a:spcBef>
                <a:spcPts val="600"/>
              </a:spcBef>
              <a:spcAft>
                <a:spcPts val="0"/>
              </a:spcAft>
              <a:buSzPts val="2600"/>
              <a:buFont typeface="Poppins"/>
              <a:buChar char="￮"/>
              <a:defRPr b="1" sz="2600">
                <a:latin typeface="Poppins"/>
                <a:ea typeface="Poppins"/>
                <a:cs typeface="Poppins"/>
                <a:sym typeface="Poppins"/>
              </a:defRPr>
            </a:lvl1pPr>
            <a:lvl2pPr indent="-393700" lvl="1" marL="914400" rtl="0" algn="l">
              <a:lnSpc>
                <a:spcPct val="100000"/>
              </a:lnSpc>
              <a:spcBef>
                <a:spcPts val="0"/>
              </a:spcBef>
              <a:spcAft>
                <a:spcPts val="0"/>
              </a:spcAft>
              <a:buSzPts val="2600"/>
              <a:buFont typeface="Poppins"/>
              <a:buChar char="￮"/>
              <a:defRPr b="1" sz="2600">
                <a:latin typeface="Poppins"/>
                <a:ea typeface="Poppins"/>
                <a:cs typeface="Poppins"/>
                <a:sym typeface="Poppins"/>
              </a:defRPr>
            </a:lvl2pPr>
            <a:lvl3pPr indent="-393700" lvl="2" marL="1371600" rtl="0" algn="l">
              <a:lnSpc>
                <a:spcPct val="100000"/>
              </a:lnSpc>
              <a:spcBef>
                <a:spcPts val="0"/>
              </a:spcBef>
              <a:spcAft>
                <a:spcPts val="0"/>
              </a:spcAft>
              <a:buSzPts val="2600"/>
              <a:buFont typeface="Poppins"/>
              <a:buChar char="￮"/>
              <a:defRPr b="1" sz="2600">
                <a:latin typeface="Poppins"/>
                <a:ea typeface="Poppins"/>
                <a:cs typeface="Poppins"/>
                <a:sym typeface="Poppins"/>
              </a:defRPr>
            </a:lvl3pPr>
            <a:lvl4pPr indent="-393700" lvl="3" marL="1828800" rtl="0" algn="l">
              <a:lnSpc>
                <a:spcPct val="100000"/>
              </a:lnSpc>
              <a:spcBef>
                <a:spcPts val="0"/>
              </a:spcBef>
              <a:spcAft>
                <a:spcPts val="0"/>
              </a:spcAft>
              <a:buSzPts val="2600"/>
              <a:buFont typeface="Poppins"/>
              <a:buChar char="●"/>
              <a:defRPr b="1" sz="2600">
                <a:latin typeface="Poppins"/>
                <a:ea typeface="Poppins"/>
                <a:cs typeface="Poppins"/>
                <a:sym typeface="Poppins"/>
              </a:defRPr>
            </a:lvl4pPr>
            <a:lvl5pPr indent="-393700" lvl="4" marL="2286000" rtl="0" algn="l">
              <a:lnSpc>
                <a:spcPct val="100000"/>
              </a:lnSpc>
              <a:spcBef>
                <a:spcPts val="0"/>
              </a:spcBef>
              <a:spcAft>
                <a:spcPts val="0"/>
              </a:spcAft>
              <a:buSzPts val="2600"/>
              <a:buFont typeface="Poppins"/>
              <a:buChar char="○"/>
              <a:defRPr b="1" sz="2600">
                <a:latin typeface="Poppins"/>
                <a:ea typeface="Poppins"/>
                <a:cs typeface="Poppins"/>
                <a:sym typeface="Poppins"/>
              </a:defRPr>
            </a:lvl5pPr>
            <a:lvl6pPr indent="-393700" lvl="5" marL="2743200" rtl="0" algn="l">
              <a:lnSpc>
                <a:spcPct val="100000"/>
              </a:lnSpc>
              <a:spcBef>
                <a:spcPts val="0"/>
              </a:spcBef>
              <a:spcAft>
                <a:spcPts val="0"/>
              </a:spcAft>
              <a:buSzPts val="2600"/>
              <a:buFont typeface="Poppins"/>
              <a:buChar char="■"/>
              <a:defRPr b="1" sz="2600">
                <a:latin typeface="Poppins"/>
                <a:ea typeface="Poppins"/>
                <a:cs typeface="Poppins"/>
                <a:sym typeface="Poppins"/>
              </a:defRPr>
            </a:lvl6pPr>
            <a:lvl7pPr indent="-393700" lvl="6" marL="3200400" rtl="0" algn="l">
              <a:lnSpc>
                <a:spcPct val="100000"/>
              </a:lnSpc>
              <a:spcBef>
                <a:spcPts val="0"/>
              </a:spcBef>
              <a:spcAft>
                <a:spcPts val="0"/>
              </a:spcAft>
              <a:buSzPts val="2600"/>
              <a:buFont typeface="Poppins"/>
              <a:buChar char="●"/>
              <a:defRPr b="1" sz="2600">
                <a:latin typeface="Poppins"/>
                <a:ea typeface="Poppins"/>
                <a:cs typeface="Poppins"/>
                <a:sym typeface="Poppins"/>
              </a:defRPr>
            </a:lvl7pPr>
            <a:lvl8pPr indent="-393700" lvl="7" marL="3657600" rtl="0" algn="l">
              <a:lnSpc>
                <a:spcPct val="100000"/>
              </a:lnSpc>
              <a:spcBef>
                <a:spcPts val="0"/>
              </a:spcBef>
              <a:spcAft>
                <a:spcPts val="0"/>
              </a:spcAft>
              <a:buSzPts val="2600"/>
              <a:buFont typeface="Poppins"/>
              <a:buChar char="○"/>
              <a:defRPr b="1" sz="2600">
                <a:latin typeface="Poppins"/>
                <a:ea typeface="Poppins"/>
                <a:cs typeface="Poppins"/>
                <a:sym typeface="Poppins"/>
              </a:defRPr>
            </a:lvl8pPr>
            <a:lvl9pPr indent="-393700" lvl="8" marL="4114800" rtl="0" algn="l">
              <a:lnSpc>
                <a:spcPct val="100000"/>
              </a:lnSpc>
              <a:spcBef>
                <a:spcPts val="0"/>
              </a:spcBef>
              <a:spcAft>
                <a:spcPts val="0"/>
              </a:spcAft>
              <a:buSzPts val="2600"/>
              <a:buFont typeface="Poppins"/>
              <a:buChar char="■"/>
              <a:defRPr b="1" sz="2600">
                <a:latin typeface="Poppins"/>
                <a:ea typeface="Poppins"/>
                <a:cs typeface="Poppins"/>
                <a:sym typeface="Poppins"/>
              </a:defRPr>
            </a:lvl9pPr>
          </a:lstStyle>
          <a:p/>
        </p:txBody>
      </p:sp>
      <p:sp>
        <p:nvSpPr>
          <p:cNvPr id="93" name="Google Shape;93;p16"/>
          <p:cNvSpPr txBox="1"/>
          <p:nvPr/>
        </p:nvSpPr>
        <p:spPr>
          <a:xfrm>
            <a:off x="1599200" y="1326625"/>
            <a:ext cx="7641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000000"/>
                </a:solidFill>
                <a:latin typeface="Poppins"/>
                <a:ea typeface="Poppins"/>
                <a:cs typeface="Poppins"/>
                <a:sym typeface="Poppins"/>
              </a:rPr>
              <a:t>“</a:t>
            </a:r>
            <a:endParaRPr b="1" i="0" sz="7200" u="none" cap="none" strike="noStrike">
              <a:solidFill>
                <a:srgbClr val="000000"/>
              </a:solidFill>
              <a:latin typeface="Poppins"/>
              <a:ea typeface="Poppins"/>
              <a:cs typeface="Poppins"/>
              <a:sym typeface="Poppins"/>
            </a:endParaRPr>
          </a:p>
        </p:txBody>
      </p:sp>
      <p:sp>
        <p:nvSpPr>
          <p:cNvPr id="94" name="Google Shape;94;p16"/>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5" name="Shape 95"/>
        <p:cNvGrpSpPr/>
        <p:nvPr/>
      </p:nvGrpSpPr>
      <p:grpSpPr>
        <a:xfrm>
          <a:off x="0" y="0"/>
          <a:ext cx="0" cy="0"/>
          <a:chOff x="0" y="0"/>
          <a:chExt cx="0" cy="0"/>
        </a:xfrm>
      </p:grpSpPr>
      <p:grpSp>
        <p:nvGrpSpPr>
          <p:cNvPr id="96" name="Google Shape;96;p17"/>
          <p:cNvGrpSpPr/>
          <p:nvPr/>
        </p:nvGrpSpPr>
        <p:grpSpPr>
          <a:xfrm>
            <a:off x="-442731" y="337284"/>
            <a:ext cx="2324700" cy="2324700"/>
            <a:chOff x="-474900" y="321200"/>
            <a:chExt cx="2324700" cy="2324700"/>
          </a:xfrm>
        </p:grpSpPr>
        <p:sp>
          <p:nvSpPr>
            <p:cNvPr id="97" name="Google Shape;97;p17"/>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7"/>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7"/>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7"/>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17"/>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7"/>
          <p:cNvSpPr txBox="1"/>
          <p:nvPr>
            <p:ph type="title"/>
          </p:nvPr>
        </p:nvSpPr>
        <p:spPr>
          <a:xfrm>
            <a:off x="457200" y="1166125"/>
            <a:ext cx="5220300" cy="683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103" name="Google Shape;103;p17"/>
          <p:cNvSpPr txBox="1"/>
          <p:nvPr>
            <p:ph idx="1" type="body"/>
          </p:nvPr>
        </p:nvSpPr>
        <p:spPr>
          <a:xfrm>
            <a:off x="1069625" y="1958050"/>
            <a:ext cx="1485300" cy="2618400"/>
          </a:xfrm>
          <a:prstGeom prst="rect">
            <a:avLst/>
          </a:prstGeom>
          <a:noFill/>
          <a:ln>
            <a:noFill/>
          </a:ln>
        </p:spPr>
        <p:txBody>
          <a:bodyPr anchorCtr="0" anchor="t" bIns="91425" lIns="91425" spcFirstLastPara="1" rIns="91425" wrap="square" tIns="91425">
            <a:noAutofit/>
          </a:bodyPr>
          <a:lstStyle>
            <a:lvl1pPr indent="-298450" lvl="0" marL="457200" rtl="0" algn="l">
              <a:lnSpc>
                <a:spcPct val="100000"/>
              </a:lnSpc>
              <a:spcBef>
                <a:spcPts val="600"/>
              </a:spcBef>
              <a:spcAft>
                <a:spcPts val="0"/>
              </a:spcAft>
              <a:buSzPts val="1100"/>
              <a:buChar char="￮"/>
              <a:defRPr sz="1100"/>
            </a:lvl1pPr>
            <a:lvl2pPr indent="-298450" lvl="1" marL="914400" rtl="0" algn="l">
              <a:lnSpc>
                <a:spcPct val="100000"/>
              </a:lnSpc>
              <a:spcBef>
                <a:spcPts val="0"/>
              </a:spcBef>
              <a:spcAft>
                <a:spcPts val="0"/>
              </a:spcAft>
              <a:buSzPts val="1100"/>
              <a:buChar char="￮"/>
              <a:defRPr sz="1100"/>
            </a:lvl2pPr>
            <a:lvl3pPr indent="-298450" lvl="2" marL="1371600" rtl="0" algn="l">
              <a:lnSpc>
                <a:spcPct val="100000"/>
              </a:lnSpc>
              <a:spcBef>
                <a:spcPts val="0"/>
              </a:spcBef>
              <a:spcAft>
                <a:spcPts val="0"/>
              </a:spcAft>
              <a:buSzPts val="1100"/>
              <a:buChar char="￮"/>
              <a:defRPr sz="1100"/>
            </a:lvl3pPr>
            <a:lvl4pPr indent="-298450" lvl="3" marL="1828800" rtl="0" algn="l">
              <a:lnSpc>
                <a:spcPct val="100000"/>
              </a:lnSpc>
              <a:spcBef>
                <a:spcPts val="0"/>
              </a:spcBef>
              <a:spcAft>
                <a:spcPts val="0"/>
              </a:spcAft>
              <a:buSzPts val="1100"/>
              <a:buChar char="●"/>
              <a:defRPr sz="1100"/>
            </a:lvl4pPr>
            <a:lvl5pPr indent="-298450" lvl="4" marL="2286000" rtl="0" algn="l">
              <a:lnSpc>
                <a:spcPct val="100000"/>
              </a:lnSpc>
              <a:spcBef>
                <a:spcPts val="0"/>
              </a:spcBef>
              <a:spcAft>
                <a:spcPts val="0"/>
              </a:spcAft>
              <a:buSzPts val="1100"/>
              <a:buChar char="○"/>
              <a:defRPr sz="1100"/>
            </a:lvl5pPr>
            <a:lvl6pPr indent="-298450" lvl="5" marL="2743200" rtl="0" algn="l">
              <a:lnSpc>
                <a:spcPct val="100000"/>
              </a:lnSpc>
              <a:spcBef>
                <a:spcPts val="0"/>
              </a:spcBef>
              <a:spcAft>
                <a:spcPts val="0"/>
              </a:spcAft>
              <a:buSzPts val="1100"/>
              <a:buChar char="■"/>
              <a:defRPr sz="11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8450" lvl="8" marL="4114800" rtl="0" algn="l">
              <a:lnSpc>
                <a:spcPct val="100000"/>
              </a:lnSpc>
              <a:spcBef>
                <a:spcPts val="0"/>
              </a:spcBef>
              <a:spcAft>
                <a:spcPts val="0"/>
              </a:spcAft>
              <a:buSzPts val="1100"/>
              <a:buChar char="■"/>
              <a:defRPr sz="1100"/>
            </a:lvl9pPr>
          </a:lstStyle>
          <a:p/>
        </p:txBody>
      </p:sp>
      <p:sp>
        <p:nvSpPr>
          <p:cNvPr id="104" name="Google Shape;104;p17"/>
          <p:cNvSpPr txBox="1"/>
          <p:nvPr>
            <p:ph idx="2" type="body"/>
          </p:nvPr>
        </p:nvSpPr>
        <p:spPr>
          <a:xfrm>
            <a:off x="2630936" y="1958050"/>
            <a:ext cx="1485300" cy="2618400"/>
          </a:xfrm>
          <a:prstGeom prst="rect">
            <a:avLst/>
          </a:prstGeom>
          <a:noFill/>
          <a:ln>
            <a:noFill/>
          </a:ln>
        </p:spPr>
        <p:txBody>
          <a:bodyPr anchorCtr="0" anchor="t" bIns="91425" lIns="91425" spcFirstLastPara="1" rIns="91425" wrap="square" tIns="91425">
            <a:noAutofit/>
          </a:bodyPr>
          <a:lstStyle>
            <a:lvl1pPr indent="-298450" lvl="0" marL="457200" rtl="0" algn="l">
              <a:lnSpc>
                <a:spcPct val="100000"/>
              </a:lnSpc>
              <a:spcBef>
                <a:spcPts val="600"/>
              </a:spcBef>
              <a:spcAft>
                <a:spcPts val="0"/>
              </a:spcAft>
              <a:buSzPts val="1100"/>
              <a:buChar char="￮"/>
              <a:defRPr sz="1100"/>
            </a:lvl1pPr>
            <a:lvl2pPr indent="-298450" lvl="1" marL="914400" rtl="0" algn="l">
              <a:lnSpc>
                <a:spcPct val="100000"/>
              </a:lnSpc>
              <a:spcBef>
                <a:spcPts val="0"/>
              </a:spcBef>
              <a:spcAft>
                <a:spcPts val="0"/>
              </a:spcAft>
              <a:buSzPts val="1100"/>
              <a:buChar char="￮"/>
              <a:defRPr sz="1100"/>
            </a:lvl2pPr>
            <a:lvl3pPr indent="-298450" lvl="2" marL="1371600" rtl="0" algn="l">
              <a:lnSpc>
                <a:spcPct val="100000"/>
              </a:lnSpc>
              <a:spcBef>
                <a:spcPts val="0"/>
              </a:spcBef>
              <a:spcAft>
                <a:spcPts val="0"/>
              </a:spcAft>
              <a:buSzPts val="1100"/>
              <a:buChar char="￮"/>
              <a:defRPr sz="1100"/>
            </a:lvl3pPr>
            <a:lvl4pPr indent="-298450" lvl="3" marL="1828800" rtl="0" algn="l">
              <a:lnSpc>
                <a:spcPct val="100000"/>
              </a:lnSpc>
              <a:spcBef>
                <a:spcPts val="0"/>
              </a:spcBef>
              <a:spcAft>
                <a:spcPts val="0"/>
              </a:spcAft>
              <a:buSzPts val="1100"/>
              <a:buChar char="●"/>
              <a:defRPr sz="1100"/>
            </a:lvl4pPr>
            <a:lvl5pPr indent="-298450" lvl="4" marL="2286000" rtl="0" algn="l">
              <a:lnSpc>
                <a:spcPct val="100000"/>
              </a:lnSpc>
              <a:spcBef>
                <a:spcPts val="0"/>
              </a:spcBef>
              <a:spcAft>
                <a:spcPts val="0"/>
              </a:spcAft>
              <a:buSzPts val="1100"/>
              <a:buChar char="○"/>
              <a:defRPr sz="1100"/>
            </a:lvl5pPr>
            <a:lvl6pPr indent="-298450" lvl="5" marL="2743200" rtl="0" algn="l">
              <a:lnSpc>
                <a:spcPct val="100000"/>
              </a:lnSpc>
              <a:spcBef>
                <a:spcPts val="0"/>
              </a:spcBef>
              <a:spcAft>
                <a:spcPts val="0"/>
              </a:spcAft>
              <a:buSzPts val="1100"/>
              <a:buChar char="■"/>
              <a:defRPr sz="11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8450" lvl="8" marL="4114800" rtl="0" algn="l">
              <a:lnSpc>
                <a:spcPct val="100000"/>
              </a:lnSpc>
              <a:spcBef>
                <a:spcPts val="0"/>
              </a:spcBef>
              <a:spcAft>
                <a:spcPts val="0"/>
              </a:spcAft>
              <a:buSzPts val="1100"/>
              <a:buChar char="■"/>
              <a:defRPr sz="1100"/>
            </a:lvl9pPr>
          </a:lstStyle>
          <a:p/>
        </p:txBody>
      </p:sp>
      <p:sp>
        <p:nvSpPr>
          <p:cNvPr id="105" name="Google Shape;105;p17"/>
          <p:cNvSpPr txBox="1"/>
          <p:nvPr>
            <p:ph idx="3" type="body"/>
          </p:nvPr>
        </p:nvSpPr>
        <p:spPr>
          <a:xfrm>
            <a:off x="4192246" y="1958050"/>
            <a:ext cx="1485300" cy="2618400"/>
          </a:xfrm>
          <a:prstGeom prst="rect">
            <a:avLst/>
          </a:prstGeom>
          <a:noFill/>
          <a:ln>
            <a:noFill/>
          </a:ln>
        </p:spPr>
        <p:txBody>
          <a:bodyPr anchorCtr="0" anchor="t" bIns="91425" lIns="91425" spcFirstLastPara="1" rIns="91425" wrap="square" tIns="91425">
            <a:noAutofit/>
          </a:bodyPr>
          <a:lstStyle>
            <a:lvl1pPr indent="-298450" lvl="0" marL="457200" rtl="0" algn="l">
              <a:lnSpc>
                <a:spcPct val="100000"/>
              </a:lnSpc>
              <a:spcBef>
                <a:spcPts val="600"/>
              </a:spcBef>
              <a:spcAft>
                <a:spcPts val="0"/>
              </a:spcAft>
              <a:buSzPts val="1100"/>
              <a:buChar char="￮"/>
              <a:defRPr sz="1100"/>
            </a:lvl1pPr>
            <a:lvl2pPr indent="-298450" lvl="1" marL="914400" rtl="0" algn="l">
              <a:lnSpc>
                <a:spcPct val="100000"/>
              </a:lnSpc>
              <a:spcBef>
                <a:spcPts val="0"/>
              </a:spcBef>
              <a:spcAft>
                <a:spcPts val="0"/>
              </a:spcAft>
              <a:buSzPts val="1100"/>
              <a:buChar char="￮"/>
              <a:defRPr sz="1100"/>
            </a:lvl2pPr>
            <a:lvl3pPr indent="-298450" lvl="2" marL="1371600" rtl="0" algn="l">
              <a:lnSpc>
                <a:spcPct val="100000"/>
              </a:lnSpc>
              <a:spcBef>
                <a:spcPts val="0"/>
              </a:spcBef>
              <a:spcAft>
                <a:spcPts val="0"/>
              </a:spcAft>
              <a:buSzPts val="1100"/>
              <a:buChar char="￮"/>
              <a:defRPr sz="1100"/>
            </a:lvl3pPr>
            <a:lvl4pPr indent="-298450" lvl="3" marL="1828800" rtl="0" algn="l">
              <a:lnSpc>
                <a:spcPct val="100000"/>
              </a:lnSpc>
              <a:spcBef>
                <a:spcPts val="0"/>
              </a:spcBef>
              <a:spcAft>
                <a:spcPts val="0"/>
              </a:spcAft>
              <a:buSzPts val="1100"/>
              <a:buChar char="●"/>
              <a:defRPr sz="1100"/>
            </a:lvl4pPr>
            <a:lvl5pPr indent="-298450" lvl="4" marL="2286000" rtl="0" algn="l">
              <a:lnSpc>
                <a:spcPct val="100000"/>
              </a:lnSpc>
              <a:spcBef>
                <a:spcPts val="0"/>
              </a:spcBef>
              <a:spcAft>
                <a:spcPts val="0"/>
              </a:spcAft>
              <a:buSzPts val="1100"/>
              <a:buChar char="○"/>
              <a:defRPr sz="1100"/>
            </a:lvl5pPr>
            <a:lvl6pPr indent="-298450" lvl="5" marL="2743200" rtl="0" algn="l">
              <a:lnSpc>
                <a:spcPct val="100000"/>
              </a:lnSpc>
              <a:spcBef>
                <a:spcPts val="0"/>
              </a:spcBef>
              <a:spcAft>
                <a:spcPts val="0"/>
              </a:spcAft>
              <a:buSzPts val="1100"/>
              <a:buChar char="■"/>
              <a:defRPr sz="11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8450" lvl="8" marL="4114800" rtl="0" algn="l">
              <a:lnSpc>
                <a:spcPct val="100000"/>
              </a:lnSpc>
              <a:spcBef>
                <a:spcPts val="0"/>
              </a:spcBef>
              <a:spcAft>
                <a:spcPts val="0"/>
              </a:spcAft>
              <a:buSzPts val="1100"/>
              <a:buChar char="■"/>
              <a:defRPr sz="1100"/>
            </a:lvl9pPr>
          </a:lstStyle>
          <a:p/>
        </p:txBody>
      </p:sp>
      <p:sp>
        <p:nvSpPr>
          <p:cNvPr id="106" name="Google Shape;106;p17"/>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
              <a:t>‹#›</a:t>
            </a:fld>
            <a:endParaRPr/>
          </a:p>
        </p:txBody>
      </p:sp>
      <p:sp>
        <p:nvSpPr>
          <p:cNvPr id="107" name="Google Shape;107;p17"/>
          <p:cNvSpPr/>
          <p:nvPr/>
        </p:nvSpPr>
        <p:spPr>
          <a:xfrm>
            <a:off x="6081700" y="764000"/>
            <a:ext cx="3615600" cy="3615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7"/>
          <p:cNvSpPr/>
          <p:nvPr/>
        </p:nvSpPr>
        <p:spPr>
          <a:xfrm>
            <a:off x="6272900" y="955200"/>
            <a:ext cx="3233100" cy="3233100"/>
          </a:xfrm>
          <a:prstGeom prst="ellipse">
            <a:avLst/>
          </a:prstGeom>
          <a:solidFill>
            <a:srgbClr val="000000">
              <a:alpha val="62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big image">
  <p:cSld name="TITLE_AND_BODY_1">
    <p:spTree>
      <p:nvGrpSpPr>
        <p:cNvPr id="109" name="Shape 109"/>
        <p:cNvGrpSpPr/>
        <p:nvPr/>
      </p:nvGrpSpPr>
      <p:grpSpPr>
        <a:xfrm>
          <a:off x="0" y="0"/>
          <a:ext cx="0" cy="0"/>
          <a:chOff x="0" y="0"/>
          <a:chExt cx="0" cy="0"/>
        </a:xfrm>
      </p:grpSpPr>
      <p:sp>
        <p:nvSpPr>
          <p:cNvPr id="110" name="Google Shape;110;p18"/>
          <p:cNvSpPr/>
          <p:nvPr/>
        </p:nvSpPr>
        <p:spPr>
          <a:xfrm>
            <a:off x="5142675" y="358375"/>
            <a:ext cx="4426800" cy="44268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8"/>
          <p:cNvSpPr/>
          <p:nvPr/>
        </p:nvSpPr>
        <p:spPr>
          <a:xfrm>
            <a:off x="5376775" y="592475"/>
            <a:ext cx="3958500" cy="3958500"/>
          </a:xfrm>
          <a:prstGeom prst="ellipse">
            <a:avLst/>
          </a:prstGeom>
          <a:solidFill>
            <a:srgbClr val="000000">
              <a:alpha val="62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 name="Google Shape;112;p18"/>
          <p:cNvGrpSpPr/>
          <p:nvPr/>
        </p:nvGrpSpPr>
        <p:grpSpPr>
          <a:xfrm>
            <a:off x="-442731" y="337284"/>
            <a:ext cx="2324700" cy="2324700"/>
            <a:chOff x="-474900" y="321200"/>
            <a:chExt cx="2324700" cy="2324700"/>
          </a:xfrm>
        </p:grpSpPr>
        <p:sp>
          <p:nvSpPr>
            <p:cNvPr id="113" name="Google Shape;113;p18"/>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8"/>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8"/>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8"/>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18"/>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8"/>
          <p:cNvSpPr txBox="1"/>
          <p:nvPr>
            <p:ph type="title"/>
          </p:nvPr>
        </p:nvSpPr>
        <p:spPr>
          <a:xfrm>
            <a:off x="457200" y="1166125"/>
            <a:ext cx="4504800" cy="683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119" name="Google Shape;119;p18"/>
          <p:cNvSpPr txBox="1"/>
          <p:nvPr>
            <p:ph idx="1" type="body"/>
          </p:nvPr>
        </p:nvSpPr>
        <p:spPr>
          <a:xfrm>
            <a:off x="985679" y="1958050"/>
            <a:ext cx="3976500" cy="26184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600"/>
              </a:spcBef>
              <a:spcAft>
                <a:spcPts val="0"/>
              </a:spcAft>
              <a:buSzPts val="1600"/>
              <a:buChar char="￮"/>
              <a:defRPr/>
            </a:lvl1pPr>
            <a:lvl2pPr indent="-330200" lvl="1" marL="914400" rtl="0" algn="l">
              <a:lnSpc>
                <a:spcPct val="100000"/>
              </a:lnSpc>
              <a:spcBef>
                <a:spcPts val="0"/>
              </a:spcBef>
              <a:spcAft>
                <a:spcPts val="0"/>
              </a:spcAft>
              <a:buSzPts val="1600"/>
              <a:buChar char="￮"/>
              <a:defRPr/>
            </a:lvl2pPr>
            <a:lvl3pPr indent="-330200" lvl="2" marL="1371600" rtl="0" algn="l">
              <a:lnSpc>
                <a:spcPct val="100000"/>
              </a:lnSpc>
              <a:spcBef>
                <a:spcPts val="0"/>
              </a:spcBef>
              <a:spcAft>
                <a:spcPts val="0"/>
              </a:spcAft>
              <a:buSzPts val="1600"/>
              <a:buChar char="￮"/>
              <a:defRPr/>
            </a:lvl3pPr>
            <a:lvl4pPr indent="-330200" lvl="3" marL="1828800" rtl="0" algn="l">
              <a:lnSpc>
                <a:spcPct val="100000"/>
              </a:lnSpc>
              <a:spcBef>
                <a:spcPts val="0"/>
              </a:spcBef>
              <a:spcAft>
                <a:spcPts val="0"/>
              </a:spcAft>
              <a:buSzPts val="1600"/>
              <a:buChar char="●"/>
              <a:defRPr/>
            </a:lvl4pPr>
            <a:lvl5pPr indent="-330200" lvl="4" marL="2286000" rtl="0" algn="l">
              <a:lnSpc>
                <a:spcPct val="100000"/>
              </a:lnSpc>
              <a:spcBef>
                <a:spcPts val="0"/>
              </a:spcBef>
              <a:spcAft>
                <a:spcPts val="0"/>
              </a:spcAft>
              <a:buSzPts val="1600"/>
              <a:buChar char="○"/>
              <a:defRPr/>
            </a:lvl5pPr>
            <a:lvl6pPr indent="-330200" lvl="5" marL="2743200" rtl="0" algn="l">
              <a:lnSpc>
                <a:spcPct val="100000"/>
              </a:lnSpc>
              <a:spcBef>
                <a:spcPts val="0"/>
              </a:spcBef>
              <a:spcAft>
                <a:spcPts val="0"/>
              </a:spcAft>
              <a:buSzPts val="1600"/>
              <a:buChar char="■"/>
              <a:defRPr/>
            </a:lvl6pPr>
            <a:lvl7pPr indent="-330200" lvl="6" marL="3200400" rtl="0" algn="l">
              <a:lnSpc>
                <a:spcPct val="100000"/>
              </a:lnSpc>
              <a:spcBef>
                <a:spcPts val="0"/>
              </a:spcBef>
              <a:spcAft>
                <a:spcPts val="0"/>
              </a:spcAft>
              <a:buSzPts val="1600"/>
              <a:buChar char="●"/>
              <a:defRPr/>
            </a:lvl7pPr>
            <a:lvl8pPr indent="-330200" lvl="7" marL="3657600" rtl="0" algn="l">
              <a:lnSpc>
                <a:spcPct val="100000"/>
              </a:lnSpc>
              <a:spcBef>
                <a:spcPts val="0"/>
              </a:spcBef>
              <a:spcAft>
                <a:spcPts val="0"/>
              </a:spcAft>
              <a:buSzPts val="1600"/>
              <a:buChar char="○"/>
              <a:defRPr/>
            </a:lvl8pPr>
            <a:lvl9pPr indent="-330200" lvl="8" marL="4114800" rtl="0" algn="l">
              <a:lnSpc>
                <a:spcPct val="100000"/>
              </a:lnSpc>
              <a:spcBef>
                <a:spcPts val="0"/>
              </a:spcBef>
              <a:spcAft>
                <a:spcPts val="0"/>
              </a:spcAft>
              <a:buSzPts val="1600"/>
              <a:buChar char="■"/>
              <a:defRPr/>
            </a:lvl9pPr>
          </a:lstStyle>
          <a:p/>
        </p:txBody>
      </p:sp>
      <p:sp>
        <p:nvSpPr>
          <p:cNvPr id="120" name="Google Shape;120;p18"/>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bg>
      <p:bgPr>
        <a:solidFill>
          <a:srgbClr val="000000"/>
        </a:solidFill>
      </p:bgPr>
    </p:bg>
    <p:spTree>
      <p:nvGrpSpPr>
        <p:cNvPr id="121" name="Shape 121"/>
        <p:cNvGrpSpPr/>
        <p:nvPr/>
      </p:nvGrpSpPr>
      <p:grpSpPr>
        <a:xfrm>
          <a:off x="0" y="0"/>
          <a:ext cx="0" cy="0"/>
          <a:chOff x="0" y="0"/>
          <a:chExt cx="0" cy="0"/>
        </a:xfrm>
      </p:grpSpPr>
      <p:sp>
        <p:nvSpPr>
          <p:cNvPr id="122" name="Google Shape;122;p19"/>
          <p:cNvSpPr/>
          <p:nvPr/>
        </p:nvSpPr>
        <p:spPr>
          <a:xfrm>
            <a:off x="-704850" y="-2705100"/>
            <a:ext cx="10553700" cy="10553700"/>
          </a:xfrm>
          <a:prstGeom prst="donut">
            <a:avLst>
              <a:gd fmla="val 104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9"/>
          <p:cNvSpPr/>
          <p:nvPr/>
        </p:nvSpPr>
        <p:spPr>
          <a:xfrm>
            <a:off x="764000" y="-1236275"/>
            <a:ext cx="7616100" cy="76161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9"/>
          <p:cNvSpPr/>
          <p:nvPr/>
        </p:nvSpPr>
        <p:spPr>
          <a:xfrm>
            <a:off x="1198300" y="-801975"/>
            <a:ext cx="6747000" cy="67470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9"/>
          <p:cNvSpPr/>
          <p:nvPr/>
        </p:nvSpPr>
        <p:spPr>
          <a:xfrm>
            <a:off x="2267900" y="267625"/>
            <a:ext cx="4608300" cy="46083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44.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45.png"/><Relationship Id="rId7"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35.png"/><Relationship Id="rId7"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41.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40.png"/></Relationships>
</file>

<file path=ppt/slides/_rels/slide2.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4.png"/><Relationship Id="rId12"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10.jpg"/><Relationship Id="rId5"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ctrTitle"/>
          </p:nvPr>
        </p:nvSpPr>
        <p:spPr>
          <a:xfrm>
            <a:off x="2211600" y="1991850"/>
            <a:ext cx="4720800" cy="1159800"/>
          </a:xfrm>
          <a:prstGeom prst="rect">
            <a:avLst/>
          </a:prstGeom>
          <a:noFill/>
          <a:ln>
            <a:noFill/>
          </a:ln>
          <a:effectLst>
            <a:outerShdw blurRad="85725" rotWithShape="0" algn="bl" dir="5400000" dist="19050">
              <a:srgbClr val="000000">
                <a:alpha val="9803"/>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This is your presentation title</a:t>
            </a:r>
            <a:endParaRPr/>
          </a:p>
        </p:txBody>
      </p:sp>
      <p:grpSp>
        <p:nvGrpSpPr>
          <p:cNvPr id="133" name="Google Shape;133;p20"/>
          <p:cNvGrpSpPr/>
          <p:nvPr/>
        </p:nvGrpSpPr>
        <p:grpSpPr>
          <a:xfrm>
            <a:off x="1311079" y="985525"/>
            <a:ext cx="832106" cy="832102"/>
            <a:chOff x="1923675" y="1633650"/>
            <a:chExt cx="436000" cy="435975"/>
          </a:xfrm>
        </p:grpSpPr>
        <p:sp>
          <p:nvSpPr>
            <p:cNvPr id="134" name="Google Shape;134;p20"/>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0"/>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0"/>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0"/>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0"/>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0"/>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0" name="Google Shape;140;p20"/>
          <p:cNvPicPr preferRelativeResize="0"/>
          <p:nvPr/>
        </p:nvPicPr>
        <p:blipFill rotWithShape="1">
          <a:blip r:embed="rId3">
            <a:alphaModFix/>
          </a:blip>
          <a:srcRect b="15390" l="0" r="0" t="0"/>
          <a:stretch/>
        </p:blipFill>
        <p:spPr>
          <a:xfrm>
            <a:off x="0" y="-12975"/>
            <a:ext cx="9144003" cy="5156475"/>
          </a:xfrm>
          <a:prstGeom prst="rect">
            <a:avLst/>
          </a:prstGeom>
          <a:noFill/>
          <a:ln>
            <a:noFill/>
          </a:ln>
        </p:spPr>
      </p:pic>
      <p:sp>
        <p:nvSpPr>
          <p:cNvPr id="141" name="Google Shape;141;p20"/>
          <p:cNvSpPr/>
          <p:nvPr/>
        </p:nvSpPr>
        <p:spPr>
          <a:xfrm>
            <a:off x="1482525" y="-400050"/>
            <a:ext cx="6210300" cy="6210300"/>
          </a:xfrm>
          <a:prstGeom prst="ellipse">
            <a:avLst/>
          </a:prstGeom>
          <a:solidFill>
            <a:srgbClr val="000000">
              <a:alpha val="18430"/>
            </a:srgbClr>
          </a:solidFill>
          <a:ln>
            <a:noFill/>
          </a:ln>
          <a:effectLst>
            <a:outerShdw blurRad="57150" rotWithShape="0" algn="bl" dir="5400000" dist="19050">
              <a:srgbClr val="000000">
                <a:alpha val="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nvSpPr>
        <p:spPr>
          <a:xfrm>
            <a:off x="2467800" y="1921650"/>
            <a:ext cx="4208400" cy="1262100"/>
          </a:xfrm>
          <a:prstGeom prst="rect">
            <a:avLst/>
          </a:prstGeom>
          <a:noFill/>
          <a:ln>
            <a:noFill/>
          </a:ln>
          <a:effectLst>
            <a:outerShdw rotWithShape="0" algn="bl" dir="3720000" dist="47625">
              <a:srgbClr val="000000">
                <a:alpha val="11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7000">
                <a:solidFill>
                  <a:srgbClr val="FFFFFF"/>
                </a:solidFill>
                <a:latin typeface="Poppins SemiBold"/>
                <a:ea typeface="Poppins SemiBold"/>
                <a:cs typeface="Poppins SemiBold"/>
                <a:sym typeface="Poppins SemiBold"/>
              </a:rPr>
              <a:t>TEAM 35</a:t>
            </a:r>
            <a:endParaRPr sz="7000">
              <a:solidFill>
                <a:srgbClr val="FFFFFF"/>
              </a:solidFill>
              <a:latin typeface="Poppins SemiBold"/>
              <a:ea typeface="Poppins SemiBold"/>
              <a:cs typeface="Poppins SemiBold"/>
              <a:sym typeface="Poppi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3" name="Shape 373"/>
        <p:cNvGrpSpPr/>
        <p:nvPr/>
      </p:nvGrpSpPr>
      <p:grpSpPr>
        <a:xfrm>
          <a:off x="0" y="0"/>
          <a:ext cx="0" cy="0"/>
          <a:chOff x="0" y="0"/>
          <a:chExt cx="0" cy="0"/>
        </a:xfrm>
      </p:grpSpPr>
      <p:pic>
        <p:nvPicPr>
          <p:cNvPr id="374" name="Google Shape;374;p29"/>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375" name="Google Shape;375;p29"/>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1448750" y="63225"/>
            <a:ext cx="76191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7" name="Google Shape;377;p29"/>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8" name="Google Shape;378;p29"/>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379" name="Google Shape;379;p29"/>
          <p:cNvCxnSpPr/>
          <p:nvPr/>
        </p:nvCxnSpPr>
        <p:spPr>
          <a:xfrm flipH="1" rot="10800000">
            <a:off x="1602325" y="608775"/>
            <a:ext cx="7360200" cy="10800"/>
          </a:xfrm>
          <a:prstGeom prst="straightConnector1">
            <a:avLst/>
          </a:prstGeom>
          <a:noFill/>
          <a:ln cap="flat" cmpd="sng" w="28575">
            <a:solidFill>
              <a:srgbClr val="38761D"/>
            </a:solidFill>
            <a:prstDash val="solid"/>
            <a:round/>
            <a:headEnd len="med" w="med" type="none"/>
            <a:tailEnd len="med" w="med" type="none"/>
          </a:ln>
        </p:spPr>
      </p:cxnSp>
      <p:sp>
        <p:nvSpPr>
          <p:cNvPr id="380" name="Google Shape;380;p29"/>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1" name="Google Shape;381;p29"/>
          <p:cNvSpPr txBox="1"/>
          <p:nvPr/>
        </p:nvSpPr>
        <p:spPr>
          <a:xfrm>
            <a:off x="2106550" y="118775"/>
            <a:ext cx="6625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000">
                <a:solidFill>
                  <a:srgbClr val="38761D"/>
                </a:solidFill>
                <a:latin typeface="Poppins SemiBold"/>
                <a:ea typeface="Poppins SemiBold"/>
                <a:cs typeface="Poppins SemiBold"/>
                <a:sym typeface="Poppins SemiBold"/>
              </a:rPr>
              <a:t>Random Forest</a:t>
            </a:r>
            <a:endParaRPr sz="2000">
              <a:solidFill>
                <a:srgbClr val="38761D"/>
              </a:solidFill>
              <a:latin typeface="Poppins SemiBold"/>
              <a:ea typeface="Poppins SemiBold"/>
              <a:cs typeface="Poppins SemiBold"/>
              <a:sym typeface="Poppins SemiBold"/>
            </a:endParaRPr>
          </a:p>
          <a:p>
            <a:pPr indent="0" lvl="0" marL="0" rtl="0" algn="ctr">
              <a:spcBef>
                <a:spcPts val="0"/>
              </a:spcBef>
              <a:spcAft>
                <a:spcPts val="0"/>
              </a:spcAft>
              <a:buNone/>
            </a:pPr>
            <a:r>
              <a:t/>
            </a:r>
            <a:endParaRPr sz="2000">
              <a:solidFill>
                <a:srgbClr val="38761D"/>
              </a:solidFill>
              <a:latin typeface="Poppins SemiBold"/>
              <a:ea typeface="Poppins SemiBold"/>
              <a:cs typeface="Poppins SemiBold"/>
              <a:sym typeface="Poppins SemiBold"/>
            </a:endParaRPr>
          </a:p>
        </p:txBody>
      </p:sp>
      <p:sp>
        <p:nvSpPr>
          <p:cNvPr id="382" name="Google Shape;382;p29"/>
          <p:cNvSpPr txBox="1"/>
          <p:nvPr/>
        </p:nvSpPr>
        <p:spPr>
          <a:xfrm>
            <a:off x="1518525" y="680775"/>
            <a:ext cx="3779100" cy="21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Random Forest operates as an ensemble of a large number of decision trees.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this algorithm, all the trees spit out the prediction and the class with the most number of votes becomes the model’s prediction.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pic>
        <p:nvPicPr>
          <p:cNvPr id="383" name="Google Shape;383;p29"/>
          <p:cNvPicPr preferRelativeResize="0"/>
          <p:nvPr/>
        </p:nvPicPr>
        <p:blipFill>
          <a:blip r:embed="rId4">
            <a:alphaModFix/>
          </a:blip>
          <a:stretch>
            <a:fillRect/>
          </a:stretch>
        </p:blipFill>
        <p:spPr>
          <a:xfrm>
            <a:off x="5332000" y="789550"/>
            <a:ext cx="3097675" cy="1317017"/>
          </a:xfrm>
          <a:prstGeom prst="rect">
            <a:avLst/>
          </a:prstGeom>
          <a:noFill/>
          <a:ln>
            <a:noFill/>
          </a:ln>
        </p:spPr>
      </p:pic>
      <p:sp>
        <p:nvSpPr>
          <p:cNvPr id="384" name="Google Shape;384;p29"/>
          <p:cNvSpPr/>
          <p:nvPr/>
        </p:nvSpPr>
        <p:spPr>
          <a:xfrm>
            <a:off x="5692187" y="1410225"/>
            <a:ext cx="757500" cy="757500"/>
          </a:xfrm>
          <a:prstGeom prst="ellipse">
            <a:avLst/>
          </a:prstGeom>
          <a:solidFill>
            <a:srgbClr val="FFFFFF"/>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7277109" y="1429500"/>
            <a:ext cx="757500" cy="7575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29"/>
          <p:cNvPicPr preferRelativeResize="0"/>
          <p:nvPr/>
        </p:nvPicPr>
        <p:blipFill>
          <a:blip r:embed="rId5">
            <a:alphaModFix/>
          </a:blip>
          <a:stretch>
            <a:fillRect/>
          </a:stretch>
        </p:blipFill>
        <p:spPr>
          <a:xfrm>
            <a:off x="5297625" y="2274826"/>
            <a:ext cx="3203923" cy="291900"/>
          </a:xfrm>
          <a:prstGeom prst="rect">
            <a:avLst/>
          </a:prstGeom>
          <a:noFill/>
          <a:ln>
            <a:noFill/>
          </a:ln>
        </p:spPr>
      </p:pic>
      <p:graphicFrame>
        <p:nvGraphicFramePr>
          <p:cNvPr id="387" name="Google Shape;387;p29"/>
          <p:cNvGraphicFramePr/>
          <p:nvPr/>
        </p:nvGraphicFramePr>
        <p:xfrm>
          <a:off x="5297625" y="2658775"/>
          <a:ext cx="3000000" cy="3000000"/>
        </p:xfrm>
        <a:graphic>
          <a:graphicData uri="http://schemas.openxmlformats.org/drawingml/2006/table">
            <a:tbl>
              <a:tblPr>
                <a:noFill/>
                <a:tableStyleId>{C3195FF9-176C-47CD-921D-F56E400BF7ED}</a:tableStyleId>
              </a:tblPr>
              <a:tblGrid>
                <a:gridCol w="1601975"/>
                <a:gridCol w="1601975"/>
              </a:tblGrid>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Test Accuracy</a:t>
                      </a:r>
                      <a:endParaRPr>
                        <a:latin typeface="Poppins SemiBold"/>
                        <a:ea typeface="Poppins SemiBold"/>
                        <a:cs typeface="Poppins SemiBold"/>
                        <a:sym typeface="Poppins SemiBold"/>
                      </a:endParaRPr>
                    </a:p>
                  </a:txBody>
                  <a:tcPr marT="91425" marB="91425" marR="91425" marL="91425">
                    <a:lnT cap="flat" cmpd="sng" w="12700">
                      <a:solidFill>
                        <a:srgbClr val="FFFFFF"/>
                      </a:solidFill>
                      <a:prstDash val="solid"/>
                      <a:round/>
                      <a:headEnd len="sm" w="sm" type="none"/>
                      <a:tailEnd len="sm" w="sm" type="none"/>
                    </a:lnT>
                    <a:solidFill>
                      <a:srgbClr val="D9EAD3"/>
                    </a:solidFill>
                  </a:tcPr>
                </a:tc>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71.35</a:t>
                      </a:r>
                      <a:endParaRPr>
                        <a:latin typeface="Poppins SemiBold"/>
                        <a:ea typeface="Poppins SemiBold"/>
                        <a:cs typeface="Poppins SemiBold"/>
                        <a:sym typeface="Poppins SemiBold"/>
                      </a:endParaRPr>
                    </a:p>
                  </a:txBody>
                  <a:tcPr marT="91425" marB="91425" marR="91425" marL="91425">
                    <a:lnT cap="flat" cmpd="sng" w="12700">
                      <a:solidFill>
                        <a:srgbClr val="FFFFFF"/>
                      </a:solidFill>
                      <a:prstDash val="solid"/>
                      <a:round/>
                      <a:headEnd len="sm" w="sm" type="none"/>
                      <a:tailEnd len="sm" w="sm" type="none"/>
                    </a:lnT>
                    <a:solidFill>
                      <a:srgbClr val="D9EAD3"/>
                    </a:solidFill>
                  </a:tcPr>
                </a:tc>
              </a:tr>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Training Accuracy</a:t>
                      </a:r>
                      <a:endParaRPr>
                        <a:latin typeface="Poppins SemiBold"/>
                        <a:ea typeface="Poppins SemiBold"/>
                        <a:cs typeface="Poppins SemiBold"/>
                        <a:sym typeface="Poppins SemiBold"/>
                      </a:endParaRPr>
                    </a:p>
                  </a:txBody>
                  <a:tcPr marT="91425" marB="91425" marR="91425" marL="91425"/>
                </a:tc>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99.95</a:t>
                      </a:r>
                      <a:endParaRPr>
                        <a:latin typeface="Poppins SemiBold"/>
                        <a:ea typeface="Poppins SemiBold"/>
                        <a:cs typeface="Poppins SemiBold"/>
                        <a:sym typeface="Poppins SemiBold"/>
                      </a:endParaRPr>
                    </a:p>
                  </a:txBody>
                  <a:tcPr marT="91425" marB="91425" marR="91425" marL="91425"/>
                </a:tc>
              </a:tr>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Bidding Value</a:t>
                      </a:r>
                      <a:endParaRPr>
                        <a:latin typeface="Poppins SemiBold"/>
                        <a:ea typeface="Poppins SemiBold"/>
                        <a:cs typeface="Poppins SemiBold"/>
                        <a:sym typeface="Poppins SemiBold"/>
                      </a:endParaRPr>
                    </a:p>
                  </a:txBody>
                  <a:tcPr marT="91425" marB="91425" marR="91425" marL="91425">
                    <a:solidFill>
                      <a:srgbClr val="D9EAD3"/>
                    </a:solidFill>
                  </a:tcPr>
                </a:tc>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7538</a:t>
                      </a:r>
                      <a:endParaRPr>
                        <a:latin typeface="Poppins SemiBold"/>
                        <a:ea typeface="Poppins SemiBold"/>
                        <a:cs typeface="Poppins SemiBold"/>
                        <a:sym typeface="Poppins SemiBold"/>
                      </a:endParaRPr>
                    </a:p>
                  </a:txBody>
                  <a:tcPr marT="91425" marB="91425" marR="91425" marL="91425">
                    <a:solidFill>
                      <a:srgbClr val="D9EAD3"/>
                    </a:solidFill>
                  </a:tcPr>
                </a:tc>
              </a:tr>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Revenue Collected</a:t>
                      </a:r>
                      <a:endParaRPr sz="1100">
                        <a:solidFill>
                          <a:schemeClr val="dk1"/>
                        </a:solidFill>
                        <a:latin typeface="Poppins SemiBold"/>
                        <a:ea typeface="Poppins SemiBold"/>
                        <a:cs typeface="Poppins SemiBold"/>
                        <a:sym typeface="Poppins SemiBold"/>
                      </a:endParaRPr>
                    </a:p>
                  </a:txBody>
                  <a:tcPr marT="91425" marB="91425" marR="91425" marL="91425"/>
                </a:tc>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14086</a:t>
                      </a:r>
                      <a:endParaRPr>
                        <a:latin typeface="Poppins SemiBold"/>
                        <a:ea typeface="Poppins SemiBold"/>
                        <a:cs typeface="Poppins SemiBold"/>
                        <a:sym typeface="Poppins SemiBold"/>
                      </a:endParaRPr>
                    </a:p>
                  </a:txBody>
                  <a:tcPr marT="91425" marB="91425" marR="91425" marL="91425"/>
                </a:tc>
              </a:tr>
              <a:tr h="451550">
                <a:tc>
                  <a:txBody>
                    <a:bodyPr/>
                    <a:lstStyle/>
                    <a:p>
                      <a:pPr indent="0" lvl="0" marL="0" rtl="0" algn="ctr">
                        <a:spcBef>
                          <a:spcPts val="0"/>
                        </a:spcBef>
                        <a:spcAft>
                          <a:spcPts val="0"/>
                        </a:spcAft>
                        <a:buNone/>
                      </a:pPr>
                      <a:r>
                        <a:rPr lang="en" sz="1100">
                          <a:solidFill>
                            <a:schemeClr val="dk1"/>
                          </a:solidFill>
                          <a:latin typeface="Poppins SemiBold"/>
                          <a:ea typeface="Poppins SemiBold"/>
                          <a:cs typeface="Poppins SemiBold"/>
                          <a:sym typeface="Poppins SemiBold"/>
                        </a:rPr>
                        <a:t>F1-score</a:t>
                      </a:r>
                      <a:endParaRPr sz="1100">
                        <a:solidFill>
                          <a:schemeClr val="dk1"/>
                        </a:solidFill>
                        <a:latin typeface="Poppins SemiBold"/>
                        <a:ea typeface="Poppins SemiBold"/>
                        <a:cs typeface="Poppins SemiBold"/>
                        <a:sym typeface="Poppins SemiBold"/>
                      </a:endParaRPr>
                    </a:p>
                  </a:txBody>
                  <a:tcPr marT="91425" marB="91425" marR="91425" marL="91425">
                    <a:solidFill>
                      <a:srgbClr val="D9EAD3"/>
                    </a:solidFill>
                  </a:tcPr>
                </a:tc>
                <a:tc>
                  <a:txBody>
                    <a:bodyPr/>
                    <a:lstStyle/>
                    <a:p>
                      <a:pPr indent="0" lvl="0" marL="0" rtl="0" algn="ctr">
                        <a:spcBef>
                          <a:spcPts val="0"/>
                        </a:spcBef>
                        <a:spcAft>
                          <a:spcPts val="0"/>
                        </a:spcAft>
                        <a:buNone/>
                      </a:pPr>
                      <a:r>
                        <a:rPr lang="en" sz="1100">
                          <a:latin typeface="Poppins SemiBold"/>
                          <a:ea typeface="Poppins SemiBold"/>
                          <a:cs typeface="Poppins SemiBold"/>
                          <a:sym typeface="Poppins SemiBold"/>
                        </a:rPr>
                        <a:t>0.704</a:t>
                      </a:r>
                      <a:endParaRPr sz="1100">
                        <a:latin typeface="Poppins SemiBold"/>
                        <a:ea typeface="Poppins SemiBold"/>
                        <a:cs typeface="Poppins SemiBold"/>
                        <a:sym typeface="Poppins SemiBold"/>
                      </a:endParaRPr>
                    </a:p>
                  </a:txBody>
                  <a:tcPr marT="91425" marB="91425" marR="91425" marL="91425">
                    <a:solidFill>
                      <a:srgbClr val="D9EAD3"/>
                    </a:solidFill>
                  </a:tcPr>
                </a:tc>
              </a:tr>
            </a:tbl>
          </a:graphicData>
        </a:graphic>
      </p:graphicFrame>
      <p:pic>
        <p:nvPicPr>
          <p:cNvPr id="388" name="Google Shape;388;p29"/>
          <p:cNvPicPr preferRelativeResize="0"/>
          <p:nvPr/>
        </p:nvPicPr>
        <p:blipFill>
          <a:blip r:embed="rId6">
            <a:alphaModFix/>
          </a:blip>
          <a:stretch>
            <a:fillRect/>
          </a:stretch>
        </p:blipFill>
        <p:spPr>
          <a:xfrm>
            <a:off x="5727650" y="1445700"/>
            <a:ext cx="686550" cy="686550"/>
          </a:xfrm>
          <a:prstGeom prst="rect">
            <a:avLst/>
          </a:prstGeom>
          <a:noFill/>
          <a:ln>
            <a:noFill/>
          </a:ln>
        </p:spPr>
      </p:pic>
      <p:sp>
        <p:nvSpPr>
          <p:cNvPr id="389" name="Google Shape;389;p29"/>
          <p:cNvSpPr/>
          <p:nvPr/>
        </p:nvSpPr>
        <p:spPr>
          <a:xfrm>
            <a:off x="5362475" y="801175"/>
            <a:ext cx="3055200" cy="291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txBox="1"/>
          <p:nvPr/>
        </p:nvSpPr>
        <p:spPr>
          <a:xfrm>
            <a:off x="5987750" y="767700"/>
            <a:ext cx="244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oppins SemiBold"/>
                <a:ea typeface="Poppins SemiBold"/>
                <a:cs typeface="Poppins SemiBold"/>
                <a:sym typeface="Poppins SemiBold"/>
              </a:rPr>
              <a:t>Why Random Forest?</a:t>
            </a:r>
            <a:endParaRPr sz="1200">
              <a:latin typeface="Poppins SemiBold"/>
              <a:ea typeface="Poppins SemiBold"/>
              <a:cs typeface="Poppins SemiBold"/>
              <a:sym typeface="Poppins SemiBold"/>
            </a:endParaRPr>
          </a:p>
        </p:txBody>
      </p:sp>
      <p:pic>
        <p:nvPicPr>
          <p:cNvPr id="391" name="Google Shape;391;p29"/>
          <p:cNvPicPr preferRelativeResize="0"/>
          <p:nvPr/>
        </p:nvPicPr>
        <p:blipFill rotWithShape="1">
          <a:blip r:embed="rId7">
            <a:alphaModFix/>
          </a:blip>
          <a:srcRect b="9269" l="0" r="0" t="12175"/>
          <a:stretch/>
        </p:blipFill>
        <p:spPr>
          <a:xfrm>
            <a:off x="1526125" y="2486075"/>
            <a:ext cx="3635374" cy="2141834"/>
          </a:xfrm>
          <a:prstGeom prst="rect">
            <a:avLst/>
          </a:prstGeom>
          <a:noFill/>
          <a:ln>
            <a:noFill/>
          </a:ln>
        </p:spPr>
      </p:pic>
      <p:sp>
        <p:nvSpPr>
          <p:cNvPr id="392" name="Google Shape;392;p29"/>
          <p:cNvSpPr txBox="1"/>
          <p:nvPr/>
        </p:nvSpPr>
        <p:spPr>
          <a:xfrm>
            <a:off x="36309" y="352775"/>
            <a:ext cx="124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393" name="Google Shape;393;p29"/>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394" name="Google Shape;394;p29"/>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395" name="Google Shape;395;p29"/>
          <p:cNvSpPr txBox="1"/>
          <p:nvPr/>
        </p:nvSpPr>
        <p:spPr>
          <a:xfrm>
            <a:off x="0" y="2647950"/>
            <a:ext cx="1392600" cy="5541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396" name="Google Shape;396;p29"/>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397" name="Google Shape;397;p29"/>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1" name="Shape 401"/>
        <p:cNvGrpSpPr/>
        <p:nvPr/>
      </p:nvGrpSpPr>
      <p:grpSpPr>
        <a:xfrm>
          <a:off x="0" y="0"/>
          <a:ext cx="0" cy="0"/>
          <a:chOff x="0" y="0"/>
          <a:chExt cx="0" cy="0"/>
        </a:xfrm>
      </p:grpSpPr>
      <p:pic>
        <p:nvPicPr>
          <p:cNvPr id="402" name="Google Shape;402;p30"/>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403" name="Google Shape;403;p30"/>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1448750" y="63225"/>
            <a:ext cx="76191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5" name="Google Shape;405;p30"/>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6" name="Google Shape;406;p30"/>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407" name="Google Shape;407;p30"/>
          <p:cNvCxnSpPr/>
          <p:nvPr/>
        </p:nvCxnSpPr>
        <p:spPr>
          <a:xfrm>
            <a:off x="1907575" y="707500"/>
            <a:ext cx="6704400" cy="0"/>
          </a:xfrm>
          <a:prstGeom prst="straightConnector1">
            <a:avLst/>
          </a:prstGeom>
          <a:noFill/>
          <a:ln cap="flat" cmpd="sng" w="28575">
            <a:solidFill>
              <a:srgbClr val="38761D"/>
            </a:solidFill>
            <a:prstDash val="solid"/>
            <a:round/>
            <a:headEnd len="med" w="med" type="none"/>
            <a:tailEnd len="med" w="med" type="none"/>
          </a:ln>
        </p:spPr>
      </p:cxnSp>
      <p:sp>
        <p:nvSpPr>
          <p:cNvPr id="408" name="Google Shape;408;p30"/>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9" name="Google Shape;409;p30"/>
          <p:cNvSpPr txBox="1"/>
          <p:nvPr/>
        </p:nvSpPr>
        <p:spPr>
          <a:xfrm>
            <a:off x="1910000" y="157225"/>
            <a:ext cx="662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Poppins SemiBold"/>
                <a:ea typeface="Poppins SemiBold"/>
                <a:cs typeface="Poppins SemiBold"/>
                <a:sym typeface="Poppins SemiBold"/>
              </a:rPr>
              <a:t>LightGBM</a:t>
            </a:r>
            <a:endParaRPr sz="2000">
              <a:solidFill>
                <a:srgbClr val="38761D"/>
              </a:solidFill>
              <a:latin typeface="Poppins SemiBold"/>
              <a:ea typeface="Poppins SemiBold"/>
              <a:cs typeface="Poppins SemiBold"/>
              <a:sym typeface="Poppins SemiBold"/>
            </a:endParaRPr>
          </a:p>
        </p:txBody>
      </p:sp>
      <p:sp>
        <p:nvSpPr>
          <p:cNvPr id="410" name="Google Shape;410;p30"/>
          <p:cNvSpPr txBox="1"/>
          <p:nvPr/>
        </p:nvSpPr>
        <p:spPr>
          <a:xfrm>
            <a:off x="1823325" y="833175"/>
            <a:ext cx="32457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rPr>
              <a:t>LightGBM is called “Light” because of its computation power and giving results faster. </a:t>
            </a:r>
            <a:endParaRPr>
              <a:solidFill>
                <a:schemeClr val="dk1"/>
              </a:solidFill>
            </a:endParaRPr>
          </a:p>
          <a:p>
            <a:pPr indent="0" lvl="0" marL="0" rtl="0" algn="l">
              <a:lnSpc>
                <a:spcPct val="115000"/>
              </a:lnSpc>
              <a:spcBef>
                <a:spcPts val="0"/>
              </a:spcBef>
              <a:spcAft>
                <a:spcPts val="0"/>
              </a:spcAft>
              <a:buNone/>
            </a:pPr>
            <a:r>
              <a:rPr lang="en">
                <a:solidFill>
                  <a:schemeClr val="dk1"/>
                </a:solidFill>
              </a:rPr>
              <a:t>Light GBM grows tree vertically i.e leaf-wise.</a:t>
            </a:r>
            <a:r>
              <a:rPr lang="en"/>
              <a:t> It takes less memory to run and is able to deal with large amounts of data</a:t>
            </a:r>
            <a:endParaRPr/>
          </a:p>
        </p:txBody>
      </p:sp>
      <p:pic>
        <p:nvPicPr>
          <p:cNvPr id="411" name="Google Shape;411;p30"/>
          <p:cNvPicPr preferRelativeResize="0"/>
          <p:nvPr/>
        </p:nvPicPr>
        <p:blipFill rotWithShape="1">
          <a:blip r:embed="rId4">
            <a:alphaModFix/>
          </a:blip>
          <a:srcRect b="25442" l="20186" r="38925" t="53997"/>
          <a:stretch/>
        </p:blipFill>
        <p:spPr>
          <a:xfrm>
            <a:off x="1668025" y="3148925"/>
            <a:ext cx="3556301" cy="1005936"/>
          </a:xfrm>
          <a:prstGeom prst="rect">
            <a:avLst/>
          </a:prstGeom>
          <a:noFill/>
          <a:ln>
            <a:noFill/>
          </a:ln>
        </p:spPr>
      </p:pic>
      <p:pic>
        <p:nvPicPr>
          <p:cNvPr id="412" name="Google Shape;412;p30"/>
          <p:cNvPicPr preferRelativeResize="0"/>
          <p:nvPr/>
        </p:nvPicPr>
        <p:blipFill>
          <a:blip r:embed="rId5">
            <a:alphaModFix/>
          </a:blip>
          <a:stretch>
            <a:fillRect/>
          </a:stretch>
        </p:blipFill>
        <p:spPr>
          <a:xfrm>
            <a:off x="5358875" y="2313426"/>
            <a:ext cx="3203923" cy="291900"/>
          </a:xfrm>
          <a:prstGeom prst="rect">
            <a:avLst/>
          </a:prstGeom>
          <a:noFill/>
          <a:ln>
            <a:noFill/>
          </a:ln>
        </p:spPr>
      </p:pic>
      <p:graphicFrame>
        <p:nvGraphicFramePr>
          <p:cNvPr id="413" name="Google Shape;413;p30"/>
          <p:cNvGraphicFramePr/>
          <p:nvPr/>
        </p:nvGraphicFramePr>
        <p:xfrm>
          <a:off x="5358875" y="2697375"/>
          <a:ext cx="3000000" cy="3000000"/>
        </p:xfrm>
        <a:graphic>
          <a:graphicData uri="http://schemas.openxmlformats.org/drawingml/2006/table">
            <a:tbl>
              <a:tblPr>
                <a:noFill/>
                <a:tableStyleId>{C3195FF9-176C-47CD-921D-F56E400BF7ED}</a:tableStyleId>
              </a:tblPr>
              <a:tblGrid>
                <a:gridCol w="1601975"/>
                <a:gridCol w="1601975"/>
              </a:tblGrid>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Test Accuracy</a:t>
                      </a:r>
                      <a:endParaRPr>
                        <a:latin typeface="Poppins SemiBold"/>
                        <a:ea typeface="Poppins SemiBold"/>
                        <a:cs typeface="Poppins SemiBold"/>
                        <a:sym typeface="Poppins SemiBold"/>
                      </a:endParaRPr>
                    </a:p>
                  </a:txBody>
                  <a:tcPr marT="91425" marB="91425" marR="91425" marL="91425">
                    <a:lnT cap="flat" cmpd="sng" w="12700">
                      <a:solidFill>
                        <a:srgbClr val="FFFFFF"/>
                      </a:solidFill>
                      <a:prstDash val="solid"/>
                      <a:round/>
                      <a:headEnd len="sm" w="sm" type="none"/>
                      <a:tailEnd len="sm" w="sm" type="none"/>
                    </a:lnT>
                    <a:solidFill>
                      <a:srgbClr val="D9EAD3"/>
                    </a:solidFill>
                  </a:tcPr>
                </a:tc>
                <a:tc>
                  <a:txBody>
                    <a:bodyPr/>
                    <a:lstStyle/>
                    <a:p>
                      <a:pPr indent="0" lvl="0" marL="0" rtl="0" algn="ctr">
                        <a:lnSpc>
                          <a:spcPct val="115000"/>
                        </a:lnSpc>
                        <a:spcBef>
                          <a:spcPts val="0"/>
                        </a:spcBef>
                        <a:spcAft>
                          <a:spcPts val="0"/>
                        </a:spcAft>
                        <a:buNone/>
                      </a:pPr>
                      <a:r>
                        <a:rPr lang="en" sz="1100">
                          <a:latin typeface="Poppins SemiBold"/>
                          <a:ea typeface="Poppins SemiBold"/>
                          <a:cs typeface="Poppins SemiBold"/>
                          <a:sym typeface="Poppins SemiBold"/>
                        </a:rPr>
                        <a:t>70.05</a:t>
                      </a:r>
                      <a:endParaRPr sz="1100">
                        <a:latin typeface="Poppins SemiBold"/>
                        <a:ea typeface="Poppins SemiBold"/>
                        <a:cs typeface="Poppins SemiBold"/>
                        <a:sym typeface="Poppins SemiBold"/>
                      </a:endParaRPr>
                    </a:p>
                  </a:txBody>
                  <a:tcPr marT="91425" marB="91425" marR="91425" marL="91425">
                    <a:lnT cap="flat" cmpd="sng" w="12700">
                      <a:solidFill>
                        <a:srgbClr val="FFFFFF"/>
                      </a:solidFill>
                      <a:prstDash val="solid"/>
                      <a:round/>
                      <a:headEnd len="sm" w="sm" type="none"/>
                      <a:tailEnd len="sm" w="sm" type="none"/>
                    </a:lnT>
                    <a:solidFill>
                      <a:srgbClr val="D9EAD3"/>
                    </a:solidFill>
                  </a:tcPr>
                </a:tc>
              </a:tr>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Training Accuracy</a:t>
                      </a:r>
                      <a:endParaRPr>
                        <a:latin typeface="Poppins SemiBold"/>
                        <a:ea typeface="Poppins SemiBold"/>
                        <a:cs typeface="Poppins SemiBold"/>
                        <a:sym typeface="Poppins SemiBold"/>
                      </a:endParaRPr>
                    </a:p>
                  </a:txBody>
                  <a:tcPr marT="91425" marB="91425" marR="91425" marL="91425"/>
                </a:tc>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89</a:t>
                      </a:r>
                      <a:r>
                        <a:rPr lang="en" sz="1100">
                          <a:solidFill>
                            <a:schemeClr val="dk1"/>
                          </a:solidFill>
                          <a:latin typeface="Poppins SemiBold"/>
                          <a:ea typeface="Poppins SemiBold"/>
                          <a:cs typeface="Poppins SemiBold"/>
                          <a:sym typeface="Poppins SemiBold"/>
                        </a:rPr>
                        <a:t>.95</a:t>
                      </a:r>
                      <a:endParaRPr>
                        <a:latin typeface="Poppins SemiBold"/>
                        <a:ea typeface="Poppins SemiBold"/>
                        <a:cs typeface="Poppins SemiBold"/>
                        <a:sym typeface="Poppins SemiBold"/>
                      </a:endParaRPr>
                    </a:p>
                  </a:txBody>
                  <a:tcPr marT="91425" marB="91425" marR="91425" marL="91425"/>
                </a:tc>
              </a:tr>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Bidding Value</a:t>
                      </a:r>
                      <a:endParaRPr>
                        <a:latin typeface="Poppins SemiBold"/>
                        <a:ea typeface="Poppins SemiBold"/>
                        <a:cs typeface="Poppins SemiBold"/>
                        <a:sym typeface="Poppins SemiBold"/>
                      </a:endParaRPr>
                    </a:p>
                  </a:txBody>
                  <a:tcPr marT="91425" marB="91425" marR="91425" marL="91425">
                    <a:solidFill>
                      <a:srgbClr val="D9EAD3"/>
                    </a:solidFill>
                  </a:tcPr>
                </a:tc>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7538</a:t>
                      </a:r>
                      <a:endParaRPr>
                        <a:latin typeface="Poppins SemiBold"/>
                        <a:ea typeface="Poppins SemiBold"/>
                        <a:cs typeface="Poppins SemiBold"/>
                        <a:sym typeface="Poppins SemiBold"/>
                      </a:endParaRPr>
                    </a:p>
                  </a:txBody>
                  <a:tcPr marT="91425" marB="91425" marR="91425" marL="91425">
                    <a:solidFill>
                      <a:srgbClr val="D9EAD3"/>
                    </a:solidFill>
                  </a:tcPr>
                </a:tc>
              </a:tr>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Revenue Collected</a:t>
                      </a:r>
                      <a:endParaRPr sz="1100">
                        <a:solidFill>
                          <a:schemeClr val="dk1"/>
                        </a:solidFill>
                        <a:latin typeface="Poppins SemiBold"/>
                        <a:ea typeface="Poppins SemiBold"/>
                        <a:cs typeface="Poppins SemiBold"/>
                        <a:sym typeface="Poppins SemiBold"/>
                      </a:endParaRPr>
                    </a:p>
                  </a:txBody>
                  <a:tcPr marT="91425" marB="91425" marR="91425" marL="91425"/>
                </a:tc>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14046</a:t>
                      </a:r>
                      <a:endParaRPr>
                        <a:latin typeface="Poppins SemiBold"/>
                        <a:ea typeface="Poppins SemiBold"/>
                        <a:cs typeface="Poppins SemiBold"/>
                        <a:sym typeface="Poppins SemiBold"/>
                      </a:endParaRPr>
                    </a:p>
                  </a:txBody>
                  <a:tcPr marT="91425" marB="91425" marR="91425" marL="91425"/>
                </a:tc>
              </a:tr>
              <a:tr h="451550">
                <a:tc>
                  <a:txBody>
                    <a:bodyPr/>
                    <a:lstStyle/>
                    <a:p>
                      <a:pPr indent="0" lvl="0" marL="0" rtl="0" algn="ctr">
                        <a:spcBef>
                          <a:spcPts val="0"/>
                        </a:spcBef>
                        <a:spcAft>
                          <a:spcPts val="0"/>
                        </a:spcAft>
                        <a:buNone/>
                      </a:pPr>
                      <a:r>
                        <a:rPr lang="en" sz="1100">
                          <a:solidFill>
                            <a:schemeClr val="dk1"/>
                          </a:solidFill>
                          <a:latin typeface="Poppins SemiBold"/>
                          <a:ea typeface="Poppins SemiBold"/>
                          <a:cs typeface="Poppins SemiBold"/>
                          <a:sym typeface="Poppins SemiBold"/>
                        </a:rPr>
                        <a:t>F1-score</a:t>
                      </a:r>
                      <a:endParaRPr sz="1100">
                        <a:solidFill>
                          <a:schemeClr val="dk1"/>
                        </a:solidFill>
                        <a:latin typeface="Poppins SemiBold"/>
                        <a:ea typeface="Poppins SemiBold"/>
                        <a:cs typeface="Poppins SemiBold"/>
                        <a:sym typeface="Poppins SemiBold"/>
                      </a:endParaRPr>
                    </a:p>
                  </a:txBody>
                  <a:tcPr marT="91425" marB="91425" marR="91425" marL="91425">
                    <a:solidFill>
                      <a:srgbClr val="D9EAD3"/>
                    </a:solidFill>
                  </a:tcPr>
                </a:tc>
                <a:tc>
                  <a:txBody>
                    <a:bodyPr/>
                    <a:lstStyle/>
                    <a:p>
                      <a:pPr indent="0" lvl="0" marL="0" rtl="0" algn="ctr">
                        <a:spcBef>
                          <a:spcPts val="0"/>
                        </a:spcBef>
                        <a:spcAft>
                          <a:spcPts val="0"/>
                        </a:spcAft>
                        <a:buNone/>
                      </a:pPr>
                      <a:r>
                        <a:rPr lang="en" sz="1100">
                          <a:latin typeface="Poppins SemiBold"/>
                          <a:ea typeface="Poppins SemiBold"/>
                          <a:cs typeface="Poppins SemiBold"/>
                          <a:sym typeface="Poppins SemiBold"/>
                        </a:rPr>
                        <a:t>0.686</a:t>
                      </a:r>
                      <a:endParaRPr sz="1100">
                        <a:latin typeface="Poppins SemiBold"/>
                        <a:ea typeface="Poppins SemiBold"/>
                        <a:cs typeface="Poppins SemiBold"/>
                        <a:sym typeface="Poppins SemiBold"/>
                      </a:endParaRPr>
                    </a:p>
                  </a:txBody>
                  <a:tcPr marT="91425" marB="91425" marR="91425" marL="91425">
                    <a:solidFill>
                      <a:srgbClr val="D9EAD3"/>
                    </a:solidFill>
                  </a:tcPr>
                </a:tc>
              </a:tr>
            </a:tbl>
          </a:graphicData>
        </a:graphic>
      </p:graphicFrame>
      <p:pic>
        <p:nvPicPr>
          <p:cNvPr id="414" name="Google Shape;414;p30"/>
          <p:cNvPicPr preferRelativeResize="0"/>
          <p:nvPr/>
        </p:nvPicPr>
        <p:blipFill>
          <a:blip r:embed="rId6">
            <a:alphaModFix/>
          </a:blip>
          <a:stretch>
            <a:fillRect/>
          </a:stretch>
        </p:blipFill>
        <p:spPr>
          <a:xfrm>
            <a:off x="5332000" y="789550"/>
            <a:ext cx="3097675" cy="1317017"/>
          </a:xfrm>
          <a:prstGeom prst="rect">
            <a:avLst/>
          </a:prstGeom>
          <a:noFill/>
          <a:ln>
            <a:noFill/>
          </a:ln>
        </p:spPr>
      </p:pic>
      <p:sp>
        <p:nvSpPr>
          <p:cNvPr id="415" name="Google Shape;415;p30"/>
          <p:cNvSpPr/>
          <p:nvPr/>
        </p:nvSpPr>
        <p:spPr>
          <a:xfrm>
            <a:off x="5727662" y="1429500"/>
            <a:ext cx="757500" cy="757500"/>
          </a:xfrm>
          <a:prstGeom prst="ellipse">
            <a:avLst/>
          </a:prstGeom>
          <a:solidFill>
            <a:srgbClr val="FFFFFF"/>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7277109" y="1429500"/>
            <a:ext cx="757500" cy="757500"/>
          </a:xfrm>
          <a:prstGeom prst="ellipse">
            <a:avLst/>
          </a:prstGeom>
          <a:solidFill>
            <a:srgbClr val="FFFFFF"/>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5362475" y="822525"/>
            <a:ext cx="3076500" cy="2031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txBox="1"/>
          <p:nvPr/>
        </p:nvSpPr>
        <p:spPr>
          <a:xfrm>
            <a:off x="6216350" y="767700"/>
            <a:ext cx="244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oppins SemiBold"/>
                <a:ea typeface="Poppins SemiBold"/>
                <a:cs typeface="Poppins SemiBold"/>
                <a:sym typeface="Poppins SemiBold"/>
              </a:rPr>
              <a:t>Why LightGBM?</a:t>
            </a:r>
            <a:endParaRPr sz="1200">
              <a:latin typeface="Poppins SemiBold"/>
              <a:ea typeface="Poppins SemiBold"/>
              <a:cs typeface="Poppins SemiBold"/>
              <a:sym typeface="Poppins SemiBold"/>
            </a:endParaRPr>
          </a:p>
        </p:txBody>
      </p:sp>
      <p:pic>
        <p:nvPicPr>
          <p:cNvPr id="419" name="Google Shape;419;p30"/>
          <p:cNvPicPr preferRelativeResize="0"/>
          <p:nvPr/>
        </p:nvPicPr>
        <p:blipFill>
          <a:blip r:embed="rId7">
            <a:alphaModFix/>
          </a:blip>
          <a:stretch>
            <a:fillRect/>
          </a:stretch>
        </p:blipFill>
        <p:spPr>
          <a:xfrm>
            <a:off x="5860100" y="1561950"/>
            <a:ext cx="492600" cy="492600"/>
          </a:xfrm>
          <a:prstGeom prst="rect">
            <a:avLst/>
          </a:prstGeom>
          <a:noFill/>
          <a:ln>
            <a:noFill/>
          </a:ln>
        </p:spPr>
      </p:pic>
      <p:pic>
        <p:nvPicPr>
          <p:cNvPr id="420" name="Google Shape;420;p30"/>
          <p:cNvPicPr preferRelativeResize="0"/>
          <p:nvPr/>
        </p:nvPicPr>
        <p:blipFill>
          <a:blip r:embed="rId8">
            <a:alphaModFix/>
          </a:blip>
          <a:stretch>
            <a:fillRect/>
          </a:stretch>
        </p:blipFill>
        <p:spPr>
          <a:xfrm>
            <a:off x="7327850" y="1445700"/>
            <a:ext cx="686550" cy="686550"/>
          </a:xfrm>
          <a:prstGeom prst="rect">
            <a:avLst/>
          </a:prstGeom>
          <a:noFill/>
          <a:ln>
            <a:noFill/>
          </a:ln>
        </p:spPr>
      </p:pic>
      <p:sp>
        <p:nvSpPr>
          <p:cNvPr id="421" name="Google Shape;421;p30"/>
          <p:cNvSpPr txBox="1"/>
          <p:nvPr/>
        </p:nvSpPr>
        <p:spPr>
          <a:xfrm>
            <a:off x="36309" y="352775"/>
            <a:ext cx="124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422" name="Google Shape;422;p30"/>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423" name="Google Shape;423;p30"/>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424" name="Google Shape;424;p30"/>
          <p:cNvSpPr txBox="1"/>
          <p:nvPr/>
        </p:nvSpPr>
        <p:spPr>
          <a:xfrm>
            <a:off x="0" y="2647950"/>
            <a:ext cx="1392600" cy="5541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425" name="Google Shape;425;p30"/>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426" name="Google Shape;426;p30"/>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0" name="Shape 430"/>
        <p:cNvGrpSpPr/>
        <p:nvPr/>
      </p:nvGrpSpPr>
      <p:grpSpPr>
        <a:xfrm>
          <a:off x="0" y="0"/>
          <a:ext cx="0" cy="0"/>
          <a:chOff x="0" y="0"/>
          <a:chExt cx="0" cy="0"/>
        </a:xfrm>
      </p:grpSpPr>
      <p:pic>
        <p:nvPicPr>
          <p:cNvPr id="431" name="Google Shape;431;p31"/>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432" name="Google Shape;432;p31"/>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1448750" y="63225"/>
            <a:ext cx="76191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4" name="Google Shape;434;p31"/>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5" name="Google Shape;435;p31"/>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436" name="Google Shape;436;p31"/>
          <p:cNvCxnSpPr/>
          <p:nvPr/>
        </p:nvCxnSpPr>
        <p:spPr>
          <a:xfrm flipH="1" rot="10800000">
            <a:off x="1602325" y="608775"/>
            <a:ext cx="7360200" cy="10800"/>
          </a:xfrm>
          <a:prstGeom prst="straightConnector1">
            <a:avLst/>
          </a:prstGeom>
          <a:noFill/>
          <a:ln cap="flat" cmpd="sng" w="28575">
            <a:solidFill>
              <a:srgbClr val="38761D"/>
            </a:solidFill>
            <a:prstDash val="solid"/>
            <a:round/>
            <a:headEnd len="med" w="med" type="none"/>
            <a:tailEnd len="med" w="med" type="none"/>
          </a:ln>
        </p:spPr>
      </p:cxnSp>
      <p:sp>
        <p:nvSpPr>
          <p:cNvPr id="437" name="Google Shape;437;p31"/>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8" name="Google Shape;438;p31"/>
          <p:cNvSpPr txBox="1"/>
          <p:nvPr/>
        </p:nvSpPr>
        <p:spPr>
          <a:xfrm>
            <a:off x="2106550" y="118775"/>
            <a:ext cx="662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Poppins SemiBold"/>
                <a:ea typeface="Poppins SemiBold"/>
                <a:cs typeface="Poppins SemiBold"/>
                <a:sym typeface="Poppins SemiBold"/>
              </a:rPr>
              <a:t>Comparative Analysis</a:t>
            </a:r>
            <a:endParaRPr sz="2000">
              <a:solidFill>
                <a:srgbClr val="38761D"/>
              </a:solidFill>
              <a:latin typeface="Poppins SemiBold"/>
              <a:ea typeface="Poppins SemiBold"/>
              <a:cs typeface="Poppins SemiBold"/>
              <a:sym typeface="Poppins SemiBold"/>
            </a:endParaRPr>
          </a:p>
        </p:txBody>
      </p:sp>
      <p:pic>
        <p:nvPicPr>
          <p:cNvPr id="439" name="Google Shape;439;p31"/>
          <p:cNvPicPr preferRelativeResize="0"/>
          <p:nvPr/>
        </p:nvPicPr>
        <p:blipFill rotWithShape="1">
          <a:blip r:embed="rId4">
            <a:alphaModFix/>
          </a:blip>
          <a:srcRect b="18049" l="29732" r="30593" t="45487"/>
          <a:stretch/>
        </p:blipFill>
        <p:spPr>
          <a:xfrm>
            <a:off x="2535175" y="814200"/>
            <a:ext cx="5446248" cy="2815549"/>
          </a:xfrm>
          <a:prstGeom prst="rect">
            <a:avLst/>
          </a:prstGeom>
          <a:noFill/>
          <a:ln>
            <a:noFill/>
          </a:ln>
        </p:spPr>
      </p:pic>
      <p:sp>
        <p:nvSpPr>
          <p:cNvPr id="440" name="Google Shape;440;p31"/>
          <p:cNvSpPr txBox="1"/>
          <p:nvPr/>
        </p:nvSpPr>
        <p:spPr>
          <a:xfrm>
            <a:off x="1543375" y="3782150"/>
            <a:ext cx="7266900" cy="6480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rPr>
              <a:t>Since both XGBoost and Random Forest models are </a:t>
            </a:r>
            <a:r>
              <a:rPr b="1" lang="en">
                <a:solidFill>
                  <a:schemeClr val="dk1"/>
                </a:solidFill>
              </a:rPr>
              <a:t>overfitting</a:t>
            </a:r>
            <a:r>
              <a:rPr lang="en">
                <a:solidFill>
                  <a:schemeClr val="dk1"/>
                </a:solidFill>
              </a:rPr>
              <a:t>, and the score of CatBoost is less, we are going to choose </a:t>
            </a:r>
            <a:r>
              <a:rPr b="1" lang="en">
                <a:solidFill>
                  <a:schemeClr val="dk1"/>
                </a:solidFill>
              </a:rPr>
              <a:t>LightGBM</a:t>
            </a:r>
            <a:r>
              <a:rPr lang="en">
                <a:solidFill>
                  <a:schemeClr val="dk1"/>
                </a:solidFill>
              </a:rPr>
              <a:t> as our final model.</a:t>
            </a:r>
            <a:endParaRPr/>
          </a:p>
        </p:txBody>
      </p:sp>
      <p:sp>
        <p:nvSpPr>
          <p:cNvPr id="441" name="Google Shape;441;p31"/>
          <p:cNvSpPr txBox="1"/>
          <p:nvPr/>
        </p:nvSpPr>
        <p:spPr>
          <a:xfrm>
            <a:off x="36309" y="352775"/>
            <a:ext cx="124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442" name="Google Shape;442;p31"/>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443" name="Google Shape;443;p31"/>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444" name="Google Shape;444;p31"/>
          <p:cNvSpPr txBox="1"/>
          <p:nvPr/>
        </p:nvSpPr>
        <p:spPr>
          <a:xfrm>
            <a:off x="0" y="2647950"/>
            <a:ext cx="13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445" name="Google Shape;445;p31"/>
          <p:cNvSpPr txBox="1"/>
          <p:nvPr/>
        </p:nvSpPr>
        <p:spPr>
          <a:xfrm>
            <a:off x="36293" y="3345513"/>
            <a:ext cx="1249200" cy="5541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446" name="Google Shape;446;p31"/>
          <p:cNvSpPr txBox="1"/>
          <p:nvPr/>
        </p:nvSpPr>
        <p:spPr>
          <a:xfrm>
            <a:off x="0" y="3996275"/>
            <a:ext cx="128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0" name="Shape 450"/>
        <p:cNvGrpSpPr/>
        <p:nvPr/>
      </p:nvGrpSpPr>
      <p:grpSpPr>
        <a:xfrm>
          <a:off x="0" y="0"/>
          <a:ext cx="0" cy="0"/>
          <a:chOff x="0" y="0"/>
          <a:chExt cx="0" cy="0"/>
        </a:xfrm>
      </p:grpSpPr>
      <p:pic>
        <p:nvPicPr>
          <p:cNvPr id="451" name="Google Shape;451;p32"/>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452" name="Google Shape;452;p32"/>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1448750" y="63225"/>
            <a:ext cx="76191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4" name="Google Shape;454;p32"/>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5" name="Google Shape;455;p32"/>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456" name="Google Shape;456;p32"/>
          <p:cNvCxnSpPr/>
          <p:nvPr/>
        </p:nvCxnSpPr>
        <p:spPr>
          <a:xfrm flipH="1" rot="10800000">
            <a:off x="1602325" y="608775"/>
            <a:ext cx="7360200" cy="10800"/>
          </a:xfrm>
          <a:prstGeom prst="straightConnector1">
            <a:avLst/>
          </a:prstGeom>
          <a:noFill/>
          <a:ln cap="flat" cmpd="sng" w="28575">
            <a:solidFill>
              <a:srgbClr val="38761D"/>
            </a:solidFill>
            <a:prstDash val="solid"/>
            <a:round/>
            <a:headEnd len="med" w="med" type="none"/>
            <a:tailEnd len="med" w="med" type="none"/>
          </a:ln>
        </p:spPr>
      </p:cxnSp>
      <p:sp>
        <p:nvSpPr>
          <p:cNvPr id="457" name="Google Shape;457;p32"/>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8" name="Google Shape;458;p32"/>
          <p:cNvSpPr txBox="1"/>
          <p:nvPr/>
        </p:nvSpPr>
        <p:spPr>
          <a:xfrm>
            <a:off x="2106550" y="118775"/>
            <a:ext cx="662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Poppins SemiBold"/>
                <a:ea typeface="Poppins SemiBold"/>
                <a:cs typeface="Poppins SemiBold"/>
                <a:sym typeface="Poppins SemiBold"/>
              </a:rPr>
              <a:t>Conclusion</a:t>
            </a:r>
            <a:endParaRPr sz="2000">
              <a:solidFill>
                <a:srgbClr val="38761D"/>
              </a:solidFill>
              <a:latin typeface="Poppins SemiBold"/>
              <a:ea typeface="Poppins SemiBold"/>
              <a:cs typeface="Poppins SemiBold"/>
              <a:sym typeface="Poppins SemiBold"/>
            </a:endParaRPr>
          </a:p>
        </p:txBody>
      </p:sp>
      <p:pic>
        <p:nvPicPr>
          <p:cNvPr id="459" name="Google Shape;459;p32"/>
          <p:cNvPicPr preferRelativeResize="0"/>
          <p:nvPr/>
        </p:nvPicPr>
        <p:blipFill rotWithShape="1">
          <a:blip r:embed="rId4">
            <a:alphaModFix/>
          </a:blip>
          <a:srcRect b="24621" l="34578" r="34774" t="43509"/>
          <a:stretch/>
        </p:blipFill>
        <p:spPr>
          <a:xfrm>
            <a:off x="1602323" y="836400"/>
            <a:ext cx="4179648" cy="2444950"/>
          </a:xfrm>
          <a:prstGeom prst="rect">
            <a:avLst/>
          </a:prstGeom>
          <a:noFill/>
          <a:ln>
            <a:noFill/>
          </a:ln>
        </p:spPr>
      </p:pic>
      <p:sp>
        <p:nvSpPr>
          <p:cNvPr id="460" name="Google Shape;460;p32"/>
          <p:cNvSpPr txBox="1"/>
          <p:nvPr/>
        </p:nvSpPr>
        <p:spPr>
          <a:xfrm>
            <a:off x="5353375" y="3421725"/>
            <a:ext cx="37863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0E101A"/>
                </a:solidFill>
              </a:rPr>
              <a:t>Our model has good predictions for </a:t>
            </a:r>
            <a:r>
              <a:rPr b="1" lang="en">
                <a:solidFill>
                  <a:srgbClr val="0E101A"/>
                </a:solidFill>
              </a:rPr>
              <a:t>Very High and Low</a:t>
            </a:r>
            <a:r>
              <a:rPr lang="en">
                <a:solidFill>
                  <a:srgbClr val="0E101A"/>
                </a:solidFill>
              </a:rPr>
              <a:t> popularity, which is visible in our classification report of the LightGBM model</a:t>
            </a:r>
            <a:endParaRPr/>
          </a:p>
        </p:txBody>
      </p:sp>
      <p:sp>
        <p:nvSpPr>
          <p:cNvPr id="461" name="Google Shape;461;p32"/>
          <p:cNvSpPr txBox="1"/>
          <p:nvPr/>
        </p:nvSpPr>
        <p:spPr>
          <a:xfrm>
            <a:off x="1549350" y="3283025"/>
            <a:ext cx="32985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0E101A"/>
                </a:solidFill>
              </a:rPr>
              <a:t>The bidding total of the model on our validation set of size 3016 rows is </a:t>
            </a:r>
            <a:r>
              <a:rPr b="1" lang="en">
                <a:solidFill>
                  <a:srgbClr val="0E101A"/>
                </a:solidFill>
              </a:rPr>
              <a:t>$7538</a:t>
            </a:r>
            <a:r>
              <a:rPr lang="en">
                <a:solidFill>
                  <a:srgbClr val="0E101A"/>
                </a:solidFill>
              </a:rPr>
              <a:t>, and the revenue collected is </a:t>
            </a:r>
            <a:r>
              <a:rPr b="1" lang="en">
                <a:solidFill>
                  <a:srgbClr val="0E101A"/>
                </a:solidFill>
              </a:rPr>
              <a:t>$14046</a:t>
            </a:r>
            <a:r>
              <a:rPr lang="en">
                <a:solidFill>
                  <a:srgbClr val="0E101A"/>
                </a:solidFill>
              </a:rPr>
              <a:t>. </a:t>
            </a:r>
            <a:endParaRPr/>
          </a:p>
        </p:txBody>
      </p:sp>
      <p:sp>
        <p:nvSpPr>
          <p:cNvPr id="462" name="Google Shape;462;p32"/>
          <p:cNvSpPr txBox="1"/>
          <p:nvPr/>
        </p:nvSpPr>
        <p:spPr>
          <a:xfrm>
            <a:off x="36309" y="352775"/>
            <a:ext cx="124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463" name="Google Shape;463;p32"/>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464" name="Google Shape;464;p32"/>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465" name="Google Shape;465;p32"/>
          <p:cNvSpPr txBox="1"/>
          <p:nvPr/>
        </p:nvSpPr>
        <p:spPr>
          <a:xfrm>
            <a:off x="0" y="2647950"/>
            <a:ext cx="13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466" name="Google Shape;466;p32"/>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467" name="Google Shape;467;p32"/>
          <p:cNvSpPr txBox="1"/>
          <p:nvPr/>
        </p:nvSpPr>
        <p:spPr>
          <a:xfrm>
            <a:off x="43519" y="3996286"/>
            <a:ext cx="1242000" cy="3693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graphicFrame>
        <p:nvGraphicFramePr>
          <p:cNvPr id="468" name="Google Shape;468;p32"/>
          <p:cNvGraphicFramePr/>
          <p:nvPr/>
        </p:nvGraphicFramePr>
        <p:xfrm>
          <a:off x="5715000" y="1295400"/>
          <a:ext cx="3000000" cy="3000000"/>
        </p:xfrm>
        <a:graphic>
          <a:graphicData uri="http://schemas.openxmlformats.org/drawingml/2006/table">
            <a:tbl>
              <a:tblPr>
                <a:noFill/>
                <a:tableStyleId>{BC4947DC-8265-45D0-8976-94AE383435A8}</a:tableStyleId>
              </a:tblPr>
              <a:tblGrid>
                <a:gridCol w="838200"/>
                <a:gridCol w="723900"/>
                <a:gridCol w="733425"/>
                <a:gridCol w="800100"/>
              </a:tblGrid>
              <a:tr h="12700">
                <a:tc>
                  <a:txBody>
                    <a:bodyPr/>
                    <a:lstStyle/>
                    <a:p>
                      <a:pPr indent="0" lvl="0" marL="0" rtl="0" algn="l">
                        <a:spcBef>
                          <a:spcPts val="0"/>
                        </a:spcBef>
                        <a:spcAft>
                          <a:spcPts val="0"/>
                        </a:spcAft>
                        <a:buNone/>
                      </a:pPr>
                      <a:r>
                        <a:rPr lang="en" sz="1100"/>
                        <a:t>Class</a:t>
                      </a:r>
                      <a:endParaRPr sz="1100"/>
                    </a:p>
                  </a:txBody>
                  <a:tcPr marT="63500" marB="63500" marR="63500" marL="63500">
                    <a:solidFill>
                      <a:srgbClr val="6AA84F"/>
                    </a:solidFill>
                  </a:tcPr>
                </a:tc>
                <a:tc>
                  <a:txBody>
                    <a:bodyPr/>
                    <a:lstStyle/>
                    <a:p>
                      <a:pPr indent="0" lvl="0" marL="0" rtl="0" algn="l">
                        <a:spcBef>
                          <a:spcPts val="0"/>
                        </a:spcBef>
                        <a:spcAft>
                          <a:spcPts val="0"/>
                        </a:spcAft>
                        <a:buNone/>
                      </a:pPr>
                      <a:r>
                        <a:rPr lang="en" sz="1100"/>
                        <a:t>Precision</a:t>
                      </a:r>
                      <a:endParaRPr sz="1100"/>
                    </a:p>
                  </a:txBody>
                  <a:tcPr marT="63500" marB="63500" marR="63500" marL="63500">
                    <a:solidFill>
                      <a:srgbClr val="6AA84F"/>
                    </a:solidFill>
                  </a:tcPr>
                </a:tc>
                <a:tc>
                  <a:txBody>
                    <a:bodyPr/>
                    <a:lstStyle/>
                    <a:p>
                      <a:pPr indent="0" lvl="0" marL="0" rtl="0" algn="l">
                        <a:spcBef>
                          <a:spcPts val="0"/>
                        </a:spcBef>
                        <a:spcAft>
                          <a:spcPts val="0"/>
                        </a:spcAft>
                        <a:buNone/>
                      </a:pPr>
                      <a:r>
                        <a:rPr lang="en" sz="1100"/>
                        <a:t>Recall</a:t>
                      </a:r>
                      <a:endParaRPr sz="1100"/>
                    </a:p>
                  </a:txBody>
                  <a:tcPr marT="63500" marB="63500" marR="63500" marL="63500">
                    <a:solidFill>
                      <a:srgbClr val="6AA84F"/>
                    </a:solidFill>
                  </a:tcPr>
                </a:tc>
                <a:tc>
                  <a:txBody>
                    <a:bodyPr/>
                    <a:lstStyle/>
                    <a:p>
                      <a:pPr indent="0" lvl="0" marL="0" rtl="0" algn="l">
                        <a:spcBef>
                          <a:spcPts val="0"/>
                        </a:spcBef>
                        <a:spcAft>
                          <a:spcPts val="0"/>
                        </a:spcAft>
                        <a:buNone/>
                      </a:pPr>
                      <a:r>
                        <a:rPr lang="en" sz="1100"/>
                        <a:t>F1-score</a:t>
                      </a:r>
                      <a:endParaRPr sz="1100"/>
                    </a:p>
                  </a:txBody>
                  <a:tcPr marT="63500" marB="63500" marR="63500" marL="63500">
                    <a:solidFill>
                      <a:srgbClr val="6AA84F"/>
                    </a:solidFill>
                  </a:tcPr>
                </a:tc>
              </a:tr>
              <a:tr h="284475">
                <a:tc>
                  <a:txBody>
                    <a:bodyPr/>
                    <a:lstStyle/>
                    <a:p>
                      <a:pPr indent="0" lvl="0" marL="0" rtl="0" algn="l">
                        <a:spcBef>
                          <a:spcPts val="0"/>
                        </a:spcBef>
                        <a:spcAft>
                          <a:spcPts val="0"/>
                        </a:spcAft>
                        <a:buNone/>
                      </a:pPr>
                      <a:r>
                        <a:rPr lang="en" sz="1100"/>
                        <a:t>Very Low</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0.56</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0.68</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0.62</a:t>
                      </a:r>
                      <a:endParaRPr sz="1100"/>
                    </a:p>
                  </a:txBody>
                  <a:tcPr marT="63500" marB="63500" marR="63500" marL="63500">
                    <a:solidFill>
                      <a:srgbClr val="EFEFEF"/>
                    </a:solidFill>
                  </a:tcPr>
                </a:tc>
              </a:tr>
              <a:tr h="12700">
                <a:tc>
                  <a:txBody>
                    <a:bodyPr/>
                    <a:lstStyle/>
                    <a:p>
                      <a:pPr indent="0" lvl="0" marL="0" rtl="0" algn="l">
                        <a:spcBef>
                          <a:spcPts val="0"/>
                        </a:spcBef>
                        <a:spcAft>
                          <a:spcPts val="0"/>
                        </a:spcAft>
                        <a:buNone/>
                      </a:pPr>
                      <a:r>
                        <a:rPr lang="en" sz="1100"/>
                        <a:t>Low</a:t>
                      </a:r>
                      <a:endParaRPr sz="1100"/>
                    </a:p>
                  </a:txBody>
                  <a:tcPr marT="63500" marB="63500" marR="63500" marL="63500">
                    <a:solidFill>
                      <a:srgbClr val="93C47D"/>
                    </a:solidFill>
                  </a:tcPr>
                </a:tc>
                <a:tc>
                  <a:txBody>
                    <a:bodyPr/>
                    <a:lstStyle/>
                    <a:p>
                      <a:pPr indent="0" lvl="0" marL="0" rtl="0" algn="l">
                        <a:spcBef>
                          <a:spcPts val="0"/>
                        </a:spcBef>
                        <a:spcAft>
                          <a:spcPts val="0"/>
                        </a:spcAft>
                        <a:buNone/>
                      </a:pPr>
                      <a:r>
                        <a:rPr lang="en" sz="1100"/>
                        <a:t>0.84</a:t>
                      </a:r>
                      <a:endParaRPr sz="1100"/>
                    </a:p>
                  </a:txBody>
                  <a:tcPr marT="63500" marB="63500" marR="63500" marL="63500">
                    <a:solidFill>
                      <a:srgbClr val="93C47D"/>
                    </a:solidFill>
                  </a:tcPr>
                </a:tc>
                <a:tc>
                  <a:txBody>
                    <a:bodyPr/>
                    <a:lstStyle/>
                    <a:p>
                      <a:pPr indent="0" lvl="0" marL="0" rtl="0" algn="l">
                        <a:spcBef>
                          <a:spcPts val="0"/>
                        </a:spcBef>
                        <a:spcAft>
                          <a:spcPts val="0"/>
                        </a:spcAft>
                        <a:buNone/>
                      </a:pPr>
                      <a:r>
                        <a:rPr lang="en" sz="1100"/>
                        <a:t>0.81</a:t>
                      </a:r>
                      <a:endParaRPr sz="1100"/>
                    </a:p>
                  </a:txBody>
                  <a:tcPr marT="63500" marB="63500" marR="63500" marL="63500">
                    <a:solidFill>
                      <a:srgbClr val="93C47D"/>
                    </a:solidFill>
                  </a:tcPr>
                </a:tc>
                <a:tc>
                  <a:txBody>
                    <a:bodyPr/>
                    <a:lstStyle/>
                    <a:p>
                      <a:pPr indent="0" lvl="0" marL="0" rtl="0" algn="l">
                        <a:spcBef>
                          <a:spcPts val="0"/>
                        </a:spcBef>
                        <a:spcAft>
                          <a:spcPts val="0"/>
                        </a:spcAft>
                        <a:buNone/>
                      </a:pPr>
                      <a:r>
                        <a:rPr lang="en" sz="1100"/>
                        <a:t>0.82</a:t>
                      </a:r>
                      <a:endParaRPr sz="1100"/>
                    </a:p>
                  </a:txBody>
                  <a:tcPr marT="63500" marB="63500" marR="63500" marL="63500">
                    <a:solidFill>
                      <a:srgbClr val="93C47D"/>
                    </a:solidFill>
                  </a:tcPr>
                </a:tc>
              </a:tr>
              <a:tr h="12700">
                <a:tc>
                  <a:txBody>
                    <a:bodyPr/>
                    <a:lstStyle/>
                    <a:p>
                      <a:pPr indent="0" lvl="0" marL="0" rtl="0" algn="l">
                        <a:spcBef>
                          <a:spcPts val="0"/>
                        </a:spcBef>
                        <a:spcAft>
                          <a:spcPts val="0"/>
                        </a:spcAft>
                        <a:buNone/>
                      </a:pPr>
                      <a:r>
                        <a:rPr lang="en" sz="1100"/>
                        <a:t>Average</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0.47</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0.46</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0.47</a:t>
                      </a:r>
                      <a:endParaRPr sz="1100"/>
                    </a:p>
                  </a:txBody>
                  <a:tcPr marT="63500" marB="63500" marR="63500" marL="63500">
                    <a:solidFill>
                      <a:srgbClr val="EFEFEF"/>
                    </a:solidFill>
                  </a:tcPr>
                </a:tc>
              </a:tr>
              <a:tr h="12700">
                <a:tc>
                  <a:txBody>
                    <a:bodyPr/>
                    <a:lstStyle/>
                    <a:p>
                      <a:pPr indent="0" lvl="0" marL="0" rtl="0" algn="l">
                        <a:spcBef>
                          <a:spcPts val="0"/>
                        </a:spcBef>
                        <a:spcAft>
                          <a:spcPts val="0"/>
                        </a:spcAft>
                        <a:buNone/>
                      </a:pPr>
                      <a:r>
                        <a:rPr lang="en" sz="1100"/>
                        <a:t>High</a:t>
                      </a:r>
                      <a:endParaRPr sz="1100"/>
                    </a:p>
                  </a:txBody>
                  <a:tcPr marT="63500" marB="63500" marR="63500" marL="63500">
                    <a:solidFill>
                      <a:srgbClr val="93C47D"/>
                    </a:solidFill>
                  </a:tcPr>
                </a:tc>
                <a:tc>
                  <a:txBody>
                    <a:bodyPr/>
                    <a:lstStyle/>
                    <a:p>
                      <a:pPr indent="0" lvl="0" marL="0" rtl="0" algn="l">
                        <a:spcBef>
                          <a:spcPts val="0"/>
                        </a:spcBef>
                        <a:spcAft>
                          <a:spcPts val="0"/>
                        </a:spcAft>
                        <a:buNone/>
                      </a:pPr>
                      <a:r>
                        <a:rPr lang="en" sz="1100"/>
                        <a:t>0.67</a:t>
                      </a:r>
                      <a:endParaRPr sz="1100"/>
                    </a:p>
                  </a:txBody>
                  <a:tcPr marT="63500" marB="63500" marR="63500" marL="63500">
                    <a:solidFill>
                      <a:srgbClr val="93C47D"/>
                    </a:solidFill>
                  </a:tcPr>
                </a:tc>
                <a:tc>
                  <a:txBody>
                    <a:bodyPr/>
                    <a:lstStyle/>
                    <a:p>
                      <a:pPr indent="0" lvl="0" marL="0" rtl="0" algn="l">
                        <a:spcBef>
                          <a:spcPts val="0"/>
                        </a:spcBef>
                        <a:spcAft>
                          <a:spcPts val="0"/>
                        </a:spcAft>
                        <a:buNone/>
                      </a:pPr>
                      <a:r>
                        <a:rPr lang="en" sz="1100"/>
                        <a:t>0.47</a:t>
                      </a:r>
                      <a:endParaRPr sz="1100"/>
                    </a:p>
                  </a:txBody>
                  <a:tcPr marT="63500" marB="63500" marR="63500" marL="63500">
                    <a:solidFill>
                      <a:srgbClr val="93C47D"/>
                    </a:solidFill>
                  </a:tcPr>
                </a:tc>
                <a:tc>
                  <a:txBody>
                    <a:bodyPr/>
                    <a:lstStyle/>
                    <a:p>
                      <a:pPr indent="0" lvl="0" marL="0" rtl="0" algn="l">
                        <a:spcBef>
                          <a:spcPts val="0"/>
                        </a:spcBef>
                        <a:spcAft>
                          <a:spcPts val="0"/>
                        </a:spcAft>
                        <a:buNone/>
                      </a:pPr>
                      <a:r>
                        <a:rPr lang="en" sz="1100"/>
                        <a:t>0.55</a:t>
                      </a:r>
                      <a:endParaRPr sz="1100"/>
                    </a:p>
                  </a:txBody>
                  <a:tcPr marT="63500" marB="63500" marR="63500" marL="63500">
                    <a:solidFill>
                      <a:srgbClr val="93C47D"/>
                    </a:solidFill>
                  </a:tcPr>
                </a:tc>
              </a:tr>
              <a:tr h="12700">
                <a:tc>
                  <a:txBody>
                    <a:bodyPr/>
                    <a:lstStyle/>
                    <a:p>
                      <a:pPr indent="0" lvl="0" marL="0" rtl="0" algn="l">
                        <a:spcBef>
                          <a:spcPts val="0"/>
                        </a:spcBef>
                        <a:spcAft>
                          <a:spcPts val="0"/>
                        </a:spcAft>
                        <a:buNone/>
                      </a:pPr>
                      <a:r>
                        <a:rPr lang="en" sz="1100"/>
                        <a:t>Very High</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0.90</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0.98</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0.97</a:t>
                      </a:r>
                      <a:endParaRPr sz="1100"/>
                    </a:p>
                  </a:txBody>
                  <a:tcPr marT="63500" marB="63500" marR="63500" marL="63500">
                    <a:solidFill>
                      <a:srgbClr val="EFEFE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2" name="Shape 472"/>
        <p:cNvGrpSpPr/>
        <p:nvPr/>
      </p:nvGrpSpPr>
      <p:grpSpPr>
        <a:xfrm>
          <a:off x="0" y="0"/>
          <a:ext cx="0" cy="0"/>
          <a:chOff x="0" y="0"/>
          <a:chExt cx="0" cy="0"/>
        </a:xfrm>
      </p:grpSpPr>
      <p:pic>
        <p:nvPicPr>
          <p:cNvPr id="473" name="Google Shape;473;p33"/>
          <p:cNvPicPr preferRelativeResize="0"/>
          <p:nvPr/>
        </p:nvPicPr>
        <p:blipFill rotWithShape="1">
          <a:blip r:embed="rId3">
            <a:alphaModFix/>
          </a:blip>
          <a:srcRect b="15390" l="0" r="0" t="0"/>
          <a:stretch/>
        </p:blipFill>
        <p:spPr>
          <a:xfrm>
            <a:off x="0" y="-12975"/>
            <a:ext cx="9144003" cy="5156475"/>
          </a:xfrm>
          <a:prstGeom prst="rect">
            <a:avLst/>
          </a:prstGeom>
          <a:noFill/>
          <a:ln>
            <a:noFill/>
          </a:ln>
        </p:spPr>
      </p:pic>
      <p:sp>
        <p:nvSpPr>
          <p:cNvPr id="474" name="Google Shape;474;p33"/>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5" name="Google Shape;475;p33"/>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6" name="Google Shape;476;p33"/>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7" name="Google Shape;477;p33"/>
          <p:cNvSpPr/>
          <p:nvPr/>
        </p:nvSpPr>
        <p:spPr>
          <a:xfrm>
            <a:off x="1215075" y="-568025"/>
            <a:ext cx="6499200" cy="6499200"/>
          </a:xfrm>
          <a:prstGeom prst="ellipse">
            <a:avLst/>
          </a:prstGeom>
          <a:solidFill>
            <a:srgbClr val="000000">
              <a:alpha val="1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txBox="1"/>
          <p:nvPr/>
        </p:nvSpPr>
        <p:spPr>
          <a:xfrm>
            <a:off x="1868175" y="1959775"/>
            <a:ext cx="5193000" cy="1185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6500">
                <a:solidFill>
                  <a:srgbClr val="FFFFFF"/>
                </a:solidFill>
                <a:latin typeface="Poppins"/>
                <a:ea typeface="Poppins"/>
                <a:cs typeface="Poppins"/>
                <a:sym typeface="Poppins"/>
              </a:rPr>
              <a:t>THANK YOU</a:t>
            </a:r>
            <a:endParaRPr b="1" sz="6500">
              <a:solidFill>
                <a:srgbClr val="FFFFFF"/>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2" name="Shape 482"/>
        <p:cNvGrpSpPr/>
        <p:nvPr/>
      </p:nvGrpSpPr>
      <p:grpSpPr>
        <a:xfrm>
          <a:off x="0" y="0"/>
          <a:ext cx="0" cy="0"/>
          <a:chOff x="0" y="0"/>
          <a:chExt cx="0" cy="0"/>
        </a:xfrm>
      </p:grpSpPr>
      <p:pic>
        <p:nvPicPr>
          <p:cNvPr id="483" name="Google Shape;483;p34"/>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484" name="Google Shape;484;p34"/>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1448750" y="63225"/>
            <a:ext cx="76191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6" name="Google Shape;486;p34"/>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7" name="Google Shape;487;p34"/>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8" name="Google Shape;488;p34"/>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9" name="Google Shape;489;p34"/>
          <p:cNvSpPr txBox="1"/>
          <p:nvPr/>
        </p:nvSpPr>
        <p:spPr>
          <a:xfrm>
            <a:off x="36309" y="352775"/>
            <a:ext cx="124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490" name="Google Shape;490;p34"/>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Engineering</a:t>
            </a:r>
            <a:endParaRPr b="1" sz="1200">
              <a:solidFill>
                <a:srgbClr val="FFFFFF"/>
              </a:solidFill>
              <a:latin typeface="Poppins"/>
              <a:ea typeface="Poppins"/>
              <a:cs typeface="Poppins"/>
              <a:sym typeface="Poppins"/>
            </a:endParaRPr>
          </a:p>
        </p:txBody>
      </p:sp>
      <p:sp>
        <p:nvSpPr>
          <p:cNvPr id="491" name="Google Shape;491;p34"/>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492" name="Google Shape;492;p34"/>
          <p:cNvSpPr txBox="1"/>
          <p:nvPr/>
        </p:nvSpPr>
        <p:spPr>
          <a:xfrm>
            <a:off x="0" y="2647950"/>
            <a:ext cx="13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493" name="Google Shape;493;p34"/>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494" name="Google Shape;494;p34"/>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pic>
        <p:nvPicPr>
          <p:cNvPr id="495" name="Google Shape;495;p34"/>
          <p:cNvPicPr preferRelativeResize="0"/>
          <p:nvPr/>
        </p:nvPicPr>
        <p:blipFill rotWithShape="1">
          <a:blip r:embed="rId4">
            <a:alphaModFix/>
          </a:blip>
          <a:srcRect b="26932" l="28410" r="49062" t="48834"/>
          <a:stretch/>
        </p:blipFill>
        <p:spPr>
          <a:xfrm>
            <a:off x="1602325" y="655800"/>
            <a:ext cx="3200443" cy="1936651"/>
          </a:xfrm>
          <a:prstGeom prst="rect">
            <a:avLst/>
          </a:prstGeom>
          <a:noFill/>
          <a:ln>
            <a:noFill/>
          </a:ln>
        </p:spPr>
      </p:pic>
      <p:sp>
        <p:nvSpPr>
          <p:cNvPr id="496" name="Google Shape;496;p34"/>
          <p:cNvSpPr txBox="1"/>
          <p:nvPr/>
        </p:nvSpPr>
        <p:spPr>
          <a:xfrm>
            <a:off x="1602325" y="155138"/>
            <a:ext cx="2334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274E13"/>
                </a:solidFill>
                <a:latin typeface="Poppins SemiBold"/>
                <a:ea typeface="Poppins SemiBold"/>
                <a:cs typeface="Poppins SemiBold"/>
                <a:sym typeface="Poppins SemiBold"/>
              </a:rPr>
              <a:t>XGBoost</a:t>
            </a:r>
            <a:endParaRPr sz="2100">
              <a:solidFill>
                <a:srgbClr val="274E13"/>
              </a:solidFill>
              <a:latin typeface="Poppins SemiBold"/>
              <a:ea typeface="Poppins SemiBold"/>
              <a:cs typeface="Poppins SemiBold"/>
              <a:sym typeface="Poppins SemiBold"/>
            </a:endParaRPr>
          </a:p>
        </p:txBody>
      </p:sp>
      <p:pic>
        <p:nvPicPr>
          <p:cNvPr id="497" name="Google Shape;497;p34"/>
          <p:cNvPicPr preferRelativeResize="0"/>
          <p:nvPr/>
        </p:nvPicPr>
        <p:blipFill rotWithShape="1">
          <a:blip r:embed="rId5">
            <a:alphaModFix/>
          </a:blip>
          <a:srcRect b="26931" l="28217" r="49255" t="48835"/>
          <a:stretch/>
        </p:blipFill>
        <p:spPr>
          <a:xfrm>
            <a:off x="5793366" y="634475"/>
            <a:ext cx="3200434" cy="1936651"/>
          </a:xfrm>
          <a:prstGeom prst="rect">
            <a:avLst/>
          </a:prstGeom>
          <a:noFill/>
          <a:ln>
            <a:noFill/>
          </a:ln>
        </p:spPr>
      </p:pic>
      <p:sp>
        <p:nvSpPr>
          <p:cNvPr id="498" name="Google Shape;498;p34"/>
          <p:cNvSpPr txBox="1"/>
          <p:nvPr/>
        </p:nvSpPr>
        <p:spPr>
          <a:xfrm>
            <a:off x="6555325" y="155138"/>
            <a:ext cx="23343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100">
                <a:solidFill>
                  <a:srgbClr val="274E13"/>
                </a:solidFill>
                <a:latin typeface="Poppins SemiBold"/>
                <a:ea typeface="Poppins SemiBold"/>
                <a:cs typeface="Poppins SemiBold"/>
                <a:sym typeface="Poppins SemiBold"/>
              </a:rPr>
              <a:t>LightGBM</a:t>
            </a:r>
            <a:endParaRPr sz="2100">
              <a:solidFill>
                <a:srgbClr val="274E13"/>
              </a:solidFill>
              <a:latin typeface="Poppins SemiBold"/>
              <a:ea typeface="Poppins SemiBold"/>
              <a:cs typeface="Poppins SemiBold"/>
              <a:sym typeface="Poppins SemiBold"/>
            </a:endParaRPr>
          </a:p>
        </p:txBody>
      </p:sp>
      <p:pic>
        <p:nvPicPr>
          <p:cNvPr id="499" name="Google Shape;499;p34"/>
          <p:cNvPicPr preferRelativeResize="0"/>
          <p:nvPr/>
        </p:nvPicPr>
        <p:blipFill rotWithShape="1">
          <a:blip r:embed="rId6">
            <a:alphaModFix/>
          </a:blip>
          <a:srcRect b="25475" l="28336" r="49137" t="49959"/>
          <a:stretch/>
        </p:blipFill>
        <p:spPr>
          <a:xfrm>
            <a:off x="1602325" y="3041113"/>
            <a:ext cx="3200448" cy="1963086"/>
          </a:xfrm>
          <a:prstGeom prst="rect">
            <a:avLst/>
          </a:prstGeom>
          <a:noFill/>
          <a:ln>
            <a:noFill/>
          </a:ln>
        </p:spPr>
      </p:pic>
      <p:sp>
        <p:nvSpPr>
          <p:cNvPr id="500" name="Google Shape;500;p34"/>
          <p:cNvSpPr txBox="1"/>
          <p:nvPr/>
        </p:nvSpPr>
        <p:spPr>
          <a:xfrm>
            <a:off x="1602325" y="2593538"/>
            <a:ext cx="2334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274E13"/>
                </a:solidFill>
                <a:latin typeface="Poppins SemiBold"/>
                <a:ea typeface="Poppins SemiBold"/>
                <a:cs typeface="Poppins SemiBold"/>
                <a:sym typeface="Poppins SemiBold"/>
              </a:rPr>
              <a:t>Cat</a:t>
            </a:r>
            <a:r>
              <a:rPr lang="en" sz="2100">
                <a:solidFill>
                  <a:srgbClr val="274E13"/>
                </a:solidFill>
                <a:latin typeface="Poppins SemiBold"/>
                <a:ea typeface="Poppins SemiBold"/>
                <a:cs typeface="Poppins SemiBold"/>
                <a:sym typeface="Poppins SemiBold"/>
              </a:rPr>
              <a:t>Boost</a:t>
            </a:r>
            <a:endParaRPr sz="2100">
              <a:solidFill>
                <a:srgbClr val="274E13"/>
              </a:solidFill>
              <a:latin typeface="Poppins SemiBold"/>
              <a:ea typeface="Poppins SemiBold"/>
              <a:cs typeface="Poppins SemiBold"/>
              <a:sym typeface="Poppins SemiBold"/>
            </a:endParaRPr>
          </a:p>
        </p:txBody>
      </p:sp>
      <p:sp>
        <p:nvSpPr>
          <p:cNvPr id="501" name="Google Shape;501;p34"/>
          <p:cNvSpPr txBox="1"/>
          <p:nvPr/>
        </p:nvSpPr>
        <p:spPr>
          <a:xfrm>
            <a:off x="6555325" y="2593538"/>
            <a:ext cx="23343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100">
                <a:solidFill>
                  <a:srgbClr val="274E13"/>
                </a:solidFill>
                <a:latin typeface="Poppins SemiBold"/>
                <a:ea typeface="Poppins SemiBold"/>
                <a:cs typeface="Poppins SemiBold"/>
                <a:sym typeface="Poppins SemiBold"/>
              </a:rPr>
              <a:t>Random Forest</a:t>
            </a:r>
            <a:endParaRPr sz="2100">
              <a:solidFill>
                <a:srgbClr val="274E13"/>
              </a:solidFill>
              <a:latin typeface="Poppins SemiBold"/>
              <a:ea typeface="Poppins SemiBold"/>
              <a:cs typeface="Poppins SemiBold"/>
              <a:sym typeface="Poppins SemiBold"/>
            </a:endParaRPr>
          </a:p>
        </p:txBody>
      </p:sp>
      <p:pic>
        <p:nvPicPr>
          <p:cNvPr id="502" name="Google Shape;502;p34"/>
          <p:cNvPicPr preferRelativeResize="0"/>
          <p:nvPr/>
        </p:nvPicPr>
        <p:blipFill rotWithShape="1">
          <a:blip r:embed="rId7">
            <a:alphaModFix/>
          </a:blip>
          <a:srcRect b="23185" l="28103" r="49370" t="52874"/>
          <a:stretch/>
        </p:blipFill>
        <p:spPr>
          <a:xfrm>
            <a:off x="5793375" y="3073275"/>
            <a:ext cx="3200424" cy="19131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6" name="Shape 506"/>
        <p:cNvGrpSpPr/>
        <p:nvPr/>
      </p:nvGrpSpPr>
      <p:grpSpPr>
        <a:xfrm>
          <a:off x="0" y="0"/>
          <a:ext cx="0" cy="0"/>
          <a:chOff x="0" y="0"/>
          <a:chExt cx="0" cy="0"/>
        </a:xfrm>
      </p:grpSpPr>
      <p:pic>
        <p:nvPicPr>
          <p:cNvPr id="507" name="Google Shape;507;p35"/>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508" name="Google Shape;508;p35"/>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1448750" y="63225"/>
            <a:ext cx="76191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0" name="Google Shape;510;p35"/>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1" name="Google Shape;511;p35"/>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2" name="Google Shape;512;p35"/>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3" name="Google Shape;513;p35"/>
          <p:cNvSpPr txBox="1"/>
          <p:nvPr/>
        </p:nvSpPr>
        <p:spPr>
          <a:xfrm>
            <a:off x="36309" y="352775"/>
            <a:ext cx="124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514" name="Google Shape;514;p35"/>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Engineering</a:t>
            </a:r>
            <a:endParaRPr b="1" sz="1200">
              <a:solidFill>
                <a:srgbClr val="FFFFFF"/>
              </a:solidFill>
              <a:latin typeface="Poppins"/>
              <a:ea typeface="Poppins"/>
              <a:cs typeface="Poppins"/>
              <a:sym typeface="Poppins"/>
            </a:endParaRPr>
          </a:p>
        </p:txBody>
      </p:sp>
      <p:sp>
        <p:nvSpPr>
          <p:cNvPr id="515" name="Google Shape;515;p35"/>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516" name="Google Shape;516;p35"/>
          <p:cNvSpPr txBox="1"/>
          <p:nvPr/>
        </p:nvSpPr>
        <p:spPr>
          <a:xfrm>
            <a:off x="0" y="2647950"/>
            <a:ext cx="13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517" name="Google Shape;517;p35"/>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518" name="Google Shape;518;p35"/>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pic>
        <p:nvPicPr>
          <p:cNvPr id="519" name="Google Shape;519;p35"/>
          <p:cNvPicPr preferRelativeResize="0"/>
          <p:nvPr/>
        </p:nvPicPr>
        <p:blipFill>
          <a:blip r:embed="rId4">
            <a:alphaModFix/>
          </a:blip>
          <a:stretch>
            <a:fillRect/>
          </a:stretch>
        </p:blipFill>
        <p:spPr>
          <a:xfrm>
            <a:off x="1695773" y="352775"/>
            <a:ext cx="3235175" cy="2206175"/>
          </a:xfrm>
          <a:prstGeom prst="rect">
            <a:avLst/>
          </a:prstGeom>
          <a:noFill/>
          <a:ln>
            <a:noFill/>
          </a:ln>
        </p:spPr>
      </p:pic>
      <p:pic>
        <p:nvPicPr>
          <p:cNvPr id="520" name="Google Shape;520;p35"/>
          <p:cNvPicPr preferRelativeResize="0"/>
          <p:nvPr/>
        </p:nvPicPr>
        <p:blipFill>
          <a:blip r:embed="rId5">
            <a:alphaModFix/>
          </a:blip>
          <a:stretch>
            <a:fillRect/>
          </a:stretch>
        </p:blipFill>
        <p:spPr>
          <a:xfrm>
            <a:off x="5142025" y="352775"/>
            <a:ext cx="3733700" cy="2159050"/>
          </a:xfrm>
          <a:prstGeom prst="rect">
            <a:avLst/>
          </a:prstGeom>
          <a:noFill/>
          <a:ln>
            <a:noFill/>
          </a:ln>
        </p:spPr>
      </p:pic>
      <p:pic>
        <p:nvPicPr>
          <p:cNvPr id="521" name="Google Shape;521;p35"/>
          <p:cNvPicPr preferRelativeResize="0"/>
          <p:nvPr/>
        </p:nvPicPr>
        <p:blipFill>
          <a:blip r:embed="rId6">
            <a:alphaModFix/>
          </a:blip>
          <a:stretch>
            <a:fillRect/>
          </a:stretch>
        </p:blipFill>
        <p:spPr>
          <a:xfrm>
            <a:off x="1695774" y="2562275"/>
            <a:ext cx="3446250" cy="2374280"/>
          </a:xfrm>
          <a:prstGeom prst="rect">
            <a:avLst/>
          </a:prstGeom>
          <a:noFill/>
          <a:ln>
            <a:noFill/>
          </a:ln>
        </p:spPr>
      </p:pic>
      <p:pic>
        <p:nvPicPr>
          <p:cNvPr id="522" name="Google Shape;522;p35"/>
          <p:cNvPicPr preferRelativeResize="0"/>
          <p:nvPr/>
        </p:nvPicPr>
        <p:blipFill>
          <a:blip r:embed="rId7">
            <a:alphaModFix/>
          </a:blip>
          <a:stretch>
            <a:fillRect/>
          </a:stretch>
        </p:blipFill>
        <p:spPr>
          <a:xfrm>
            <a:off x="5211963" y="2524025"/>
            <a:ext cx="3593824" cy="245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6" name="Shape 526"/>
        <p:cNvGrpSpPr/>
        <p:nvPr/>
      </p:nvGrpSpPr>
      <p:grpSpPr>
        <a:xfrm>
          <a:off x="0" y="0"/>
          <a:ext cx="0" cy="0"/>
          <a:chOff x="0" y="0"/>
          <a:chExt cx="0" cy="0"/>
        </a:xfrm>
      </p:grpSpPr>
      <p:pic>
        <p:nvPicPr>
          <p:cNvPr id="527" name="Google Shape;527;p36"/>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528" name="Google Shape;528;p36"/>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p:nvPr/>
        </p:nvSpPr>
        <p:spPr>
          <a:xfrm>
            <a:off x="1448750" y="63225"/>
            <a:ext cx="76191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0" name="Google Shape;530;p36"/>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1" name="Google Shape;531;p36"/>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2" name="Google Shape;532;p36"/>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3" name="Google Shape;533;p36"/>
          <p:cNvSpPr txBox="1"/>
          <p:nvPr/>
        </p:nvSpPr>
        <p:spPr>
          <a:xfrm>
            <a:off x="36309" y="352775"/>
            <a:ext cx="124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534" name="Google Shape;534;p36"/>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Engineering</a:t>
            </a:r>
            <a:endParaRPr b="1" sz="1200">
              <a:solidFill>
                <a:srgbClr val="FFFFFF"/>
              </a:solidFill>
              <a:latin typeface="Poppins"/>
              <a:ea typeface="Poppins"/>
              <a:cs typeface="Poppins"/>
              <a:sym typeface="Poppins"/>
            </a:endParaRPr>
          </a:p>
        </p:txBody>
      </p:sp>
      <p:sp>
        <p:nvSpPr>
          <p:cNvPr id="535" name="Google Shape;535;p36"/>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536" name="Google Shape;536;p36"/>
          <p:cNvSpPr txBox="1"/>
          <p:nvPr/>
        </p:nvSpPr>
        <p:spPr>
          <a:xfrm>
            <a:off x="0" y="2647950"/>
            <a:ext cx="13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537" name="Google Shape;537;p36"/>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538" name="Google Shape;538;p36"/>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pic>
        <p:nvPicPr>
          <p:cNvPr id="539" name="Google Shape;539;p36"/>
          <p:cNvPicPr preferRelativeResize="0"/>
          <p:nvPr/>
        </p:nvPicPr>
        <p:blipFill>
          <a:blip r:embed="rId4">
            <a:alphaModFix/>
          </a:blip>
          <a:stretch>
            <a:fillRect/>
          </a:stretch>
        </p:blipFill>
        <p:spPr>
          <a:xfrm>
            <a:off x="1524950" y="139425"/>
            <a:ext cx="3790950" cy="2552700"/>
          </a:xfrm>
          <a:prstGeom prst="rect">
            <a:avLst/>
          </a:prstGeom>
          <a:noFill/>
          <a:ln>
            <a:noFill/>
          </a:ln>
        </p:spPr>
      </p:pic>
      <p:pic>
        <p:nvPicPr>
          <p:cNvPr id="540" name="Google Shape;540;p36"/>
          <p:cNvPicPr preferRelativeResize="0"/>
          <p:nvPr/>
        </p:nvPicPr>
        <p:blipFill>
          <a:blip r:embed="rId5">
            <a:alphaModFix/>
          </a:blip>
          <a:stretch>
            <a:fillRect/>
          </a:stretch>
        </p:blipFill>
        <p:spPr>
          <a:xfrm>
            <a:off x="5237688" y="198675"/>
            <a:ext cx="3743325" cy="2552700"/>
          </a:xfrm>
          <a:prstGeom prst="rect">
            <a:avLst/>
          </a:prstGeom>
          <a:noFill/>
          <a:ln>
            <a:noFill/>
          </a:ln>
        </p:spPr>
      </p:pic>
      <p:pic>
        <p:nvPicPr>
          <p:cNvPr id="541" name="Google Shape;541;p36"/>
          <p:cNvPicPr preferRelativeResize="0"/>
          <p:nvPr/>
        </p:nvPicPr>
        <p:blipFill>
          <a:blip r:embed="rId6">
            <a:alphaModFix/>
          </a:blip>
          <a:stretch>
            <a:fillRect/>
          </a:stretch>
        </p:blipFill>
        <p:spPr>
          <a:xfrm>
            <a:off x="1619575" y="2692125"/>
            <a:ext cx="3618125" cy="2295725"/>
          </a:xfrm>
          <a:prstGeom prst="rect">
            <a:avLst/>
          </a:prstGeom>
          <a:noFill/>
          <a:ln>
            <a:noFill/>
          </a:ln>
        </p:spPr>
      </p:pic>
      <p:pic>
        <p:nvPicPr>
          <p:cNvPr id="542" name="Google Shape;542;p36"/>
          <p:cNvPicPr preferRelativeResize="0"/>
          <p:nvPr/>
        </p:nvPicPr>
        <p:blipFill>
          <a:blip r:embed="rId7">
            <a:alphaModFix/>
          </a:blip>
          <a:stretch>
            <a:fillRect/>
          </a:stretch>
        </p:blipFill>
        <p:spPr>
          <a:xfrm>
            <a:off x="5315900" y="2504575"/>
            <a:ext cx="3618125" cy="24060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pic>
        <p:nvPicPr>
          <p:cNvPr id="147" name="Google Shape;147;p21"/>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148" name="Google Shape;148;p21"/>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1448750" y="63225"/>
            <a:ext cx="76191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0" name="Google Shape;150;p21"/>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1" name="Google Shape;151;p21"/>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 name="Google Shape;152;p21"/>
          <p:cNvSpPr txBox="1"/>
          <p:nvPr/>
        </p:nvSpPr>
        <p:spPr>
          <a:xfrm>
            <a:off x="36309" y="352775"/>
            <a:ext cx="1242000" cy="7389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153" name="Google Shape;153;p21"/>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154" name="Google Shape;154;p21"/>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155" name="Google Shape;155;p21"/>
          <p:cNvSpPr txBox="1"/>
          <p:nvPr/>
        </p:nvSpPr>
        <p:spPr>
          <a:xfrm>
            <a:off x="0" y="2647950"/>
            <a:ext cx="13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156" name="Google Shape;156;p21"/>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157" name="Google Shape;157;p21"/>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cxnSp>
        <p:nvCxnSpPr>
          <p:cNvPr id="158" name="Google Shape;158;p21"/>
          <p:cNvCxnSpPr/>
          <p:nvPr/>
        </p:nvCxnSpPr>
        <p:spPr>
          <a:xfrm>
            <a:off x="1907575" y="707500"/>
            <a:ext cx="6704400" cy="0"/>
          </a:xfrm>
          <a:prstGeom prst="straightConnector1">
            <a:avLst/>
          </a:prstGeom>
          <a:noFill/>
          <a:ln cap="flat" cmpd="sng" w="28575">
            <a:solidFill>
              <a:srgbClr val="38761D"/>
            </a:solidFill>
            <a:prstDash val="solid"/>
            <a:round/>
            <a:headEnd len="med" w="med" type="none"/>
            <a:tailEnd len="med" w="med" type="none"/>
          </a:ln>
        </p:spPr>
      </p:cxnSp>
      <p:sp>
        <p:nvSpPr>
          <p:cNvPr id="159" name="Google Shape;159;p21"/>
          <p:cNvSpPr txBox="1"/>
          <p:nvPr/>
        </p:nvSpPr>
        <p:spPr>
          <a:xfrm>
            <a:off x="1986200" y="157225"/>
            <a:ext cx="662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Poppins SemiBold"/>
                <a:ea typeface="Poppins SemiBold"/>
                <a:cs typeface="Poppins SemiBold"/>
                <a:sym typeface="Poppins SemiBold"/>
              </a:rPr>
              <a:t>Understanding the Data &amp; Problem Statement</a:t>
            </a:r>
            <a:endParaRPr sz="2000">
              <a:solidFill>
                <a:srgbClr val="38761D"/>
              </a:solidFill>
              <a:latin typeface="Poppins SemiBold"/>
              <a:ea typeface="Poppins SemiBold"/>
              <a:cs typeface="Poppins SemiBold"/>
              <a:sym typeface="Poppins SemiBold"/>
            </a:endParaRPr>
          </a:p>
        </p:txBody>
      </p:sp>
      <p:pic>
        <p:nvPicPr>
          <p:cNvPr id="160" name="Google Shape;160;p21"/>
          <p:cNvPicPr preferRelativeResize="0"/>
          <p:nvPr/>
        </p:nvPicPr>
        <p:blipFill>
          <a:blip r:embed="rId4">
            <a:alphaModFix/>
          </a:blip>
          <a:stretch>
            <a:fillRect/>
          </a:stretch>
        </p:blipFill>
        <p:spPr>
          <a:xfrm>
            <a:off x="1895413" y="892325"/>
            <a:ext cx="820800" cy="615600"/>
          </a:xfrm>
          <a:prstGeom prst="rect">
            <a:avLst/>
          </a:prstGeom>
          <a:noFill/>
          <a:ln>
            <a:noFill/>
          </a:ln>
        </p:spPr>
      </p:pic>
      <p:sp>
        <p:nvSpPr>
          <p:cNvPr id="161" name="Google Shape;161;p21"/>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2" name="Google Shape;162;p21"/>
          <p:cNvSpPr/>
          <p:nvPr/>
        </p:nvSpPr>
        <p:spPr>
          <a:xfrm>
            <a:off x="2976538" y="1186625"/>
            <a:ext cx="466800" cy="15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1619688" y="1554650"/>
            <a:ext cx="12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12227 songs</a:t>
            </a:r>
            <a:endParaRPr/>
          </a:p>
        </p:txBody>
      </p:sp>
      <p:pic>
        <p:nvPicPr>
          <p:cNvPr id="164" name="Google Shape;164;p21"/>
          <p:cNvPicPr preferRelativeResize="0"/>
          <p:nvPr/>
        </p:nvPicPr>
        <p:blipFill>
          <a:blip r:embed="rId5">
            <a:alphaModFix/>
          </a:blip>
          <a:stretch>
            <a:fillRect/>
          </a:stretch>
        </p:blipFill>
        <p:spPr>
          <a:xfrm flipH="1">
            <a:off x="3627837" y="899625"/>
            <a:ext cx="291901" cy="291901"/>
          </a:xfrm>
          <a:prstGeom prst="rect">
            <a:avLst/>
          </a:prstGeom>
          <a:noFill/>
          <a:ln>
            <a:noFill/>
          </a:ln>
        </p:spPr>
      </p:pic>
      <p:pic>
        <p:nvPicPr>
          <p:cNvPr id="165" name="Google Shape;165;p21"/>
          <p:cNvPicPr preferRelativeResize="0"/>
          <p:nvPr/>
        </p:nvPicPr>
        <p:blipFill>
          <a:blip r:embed="rId6">
            <a:alphaModFix/>
          </a:blip>
          <a:stretch>
            <a:fillRect/>
          </a:stretch>
        </p:blipFill>
        <p:spPr>
          <a:xfrm>
            <a:off x="4028036" y="886519"/>
            <a:ext cx="291900" cy="333603"/>
          </a:xfrm>
          <a:prstGeom prst="rect">
            <a:avLst/>
          </a:prstGeom>
          <a:noFill/>
          <a:ln>
            <a:noFill/>
          </a:ln>
        </p:spPr>
      </p:pic>
      <p:pic>
        <p:nvPicPr>
          <p:cNvPr id="166" name="Google Shape;166;p21"/>
          <p:cNvPicPr preferRelativeResize="0"/>
          <p:nvPr/>
        </p:nvPicPr>
        <p:blipFill>
          <a:blip r:embed="rId7">
            <a:alphaModFix/>
          </a:blip>
          <a:stretch>
            <a:fillRect/>
          </a:stretch>
        </p:blipFill>
        <p:spPr>
          <a:xfrm>
            <a:off x="3816538" y="1239400"/>
            <a:ext cx="291900" cy="291900"/>
          </a:xfrm>
          <a:prstGeom prst="rect">
            <a:avLst/>
          </a:prstGeom>
          <a:noFill/>
          <a:ln>
            <a:noFill/>
          </a:ln>
        </p:spPr>
      </p:pic>
      <p:sp>
        <p:nvSpPr>
          <p:cNvPr id="167" name="Google Shape;167;p21"/>
          <p:cNvSpPr txBox="1"/>
          <p:nvPr/>
        </p:nvSpPr>
        <p:spPr>
          <a:xfrm>
            <a:off x="2905200" y="1569425"/>
            <a:ext cx="227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Each song has several parameters like </a:t>
            </a:r>
            <a:r>
              <a:rPr b="1" lang="en" sz="1000"/>
              <a:t>acousticness</a:t>
            </a:r>
            <a:r>
              <a:rPr lang="en" sz="1000"/>
              <a:t>,</a:t>
            </a:r>
            <a:r>
              <a:rPr b="1" lang="en" sz="1000"/>
              <a:t>duration</a:t>
            </a:r>
            <a:r>
              <a:rPr lang="en" sz="1000"/>
              <a:t>,</a:t>
            </a:r>
            <a:r>
              <a:rPr b="1" lang="en" sz="1000"/>
              <a:t>year</a:t>
            </a:r>
            <a:r>
              <a:rPr lang="en" sz="1000"/>
              <a:t> etc</a:t>
            </a:r>
            <a:endParaRPr sz="1000"/>
          </a:p>
        </p:txBody>
      </p:sp>
      <p:sp>
        <p:nvSpPr>
          <p:cNvPr id="168" name="Google Shape;168;p21"/>
          <p:cNvSpPr/>
          <p:nvPr/>
        </p:nvSpPr>
        <p:spPr>
          <a:xfrm>
            <a:off x="4638913" y="1186625"/>
            <a:ext cx="466800" cy="15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1"/>
          <p:cNvPicPr preferRelativeResize="0"/>
          <p:nvPr/>
        </p:nvPicPr>
        <p:blipFill>
          <a:blip r:embed="rId8">
            <a:alphaModFix/>
          </a:blip>
          <a:stretch>
            <a:fillRect/>
          </a:stretch>
        </p:blipFill>
        <p:spPr>
          <a:xfrm>
            <a:off x="5334000" y="801425"/>
            <a:ext cx="1026480" cy="549600"/>
          </a:xfrm>
          <a:prstGeom prst="rect">
            <a:avLst/>
          </a:prstGeom>
          <a:noFill/>
          <a:ln>
            <a:noFill/>
          </a:ln>
        </p:spPr>
      </p:pic>
      <p:sp>
        <p:nvSpPr>
          <p:cNvPr id="170" name="Google Shape;170;p21"/>
          <p:cNvSpPr txBox="1"/>
          <p:nvPr/>
        </p:nvSpPr>
        <p:spPr>
          <a:xfrm>
            <a:off x="5181600" y="1487225"/>
            <a:ext cx="162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Each Song ranked on a scale of 1 to 5 according to popularity</a:t>
            </a:r>
            <a:endParaRPr sz="1000"/>
          </a:p>
        </p:txBody>
      </p:sp>
      <p:sp>
        <p:nvSpPr>
          <p:cNvPr id="171" name="Google Shape;171;p21"/>
          <p:cNvSpPr/>
          <p:nvPr/>
        </p:nvSpPr>
        <p:spPr>
          <a:xfrm>
            <a:off x="6603250" y="1124075"/>
            <a:ext cx="466800" cy="15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1"/>
          <p:cNvPicPr preferRelativeResize="0"/>
          <p:nvPr/>
        </p:nvPicPr>
        <p:blipFill rotWithShape="1">
          <a:blip r:embed="rId9">
            <a:alphaModFix/>
          </a:blip>
          <a:srcRect b="0" l="0" r="0" t="0"/>
          <a:stretch/>
        </p:blipFill>
        <p:spPr>
          <a:xfrm>
            <a:off x="7867713" y="907554"/>
            <a:ext cx="477387" cy="466921"/>
          </a:xfrm>
          <a:prstGeom prst="rect">
            <a:avLst/>
          </a:prstGeom>
          <a:noFill/>
          <a:ln>
            <a:noFill/>
          </a:ln>
        </p:spPr>
      </p:pic>
      <p:pic>
        <p:nvPicPr>
          <p:cNvPr id="173" name="Google Shape;173;p21"/>
          <p:cNvPicPr preferRelativeResize="0"/>
          <p:nvPr/>
        </p:nvPicPr>
        <p:blipFill rotWithShape="1">
          <a:blip r:embed="rId10">
            <a:alphaModFix/>
          </a:blip>
          <a:srcRect b="0" l="0" r="0" t="0"/>
          <a:stretch/>
        </p:blipFill>
        <p:spPr>
          <a:xfrm>
            <a:off x="7233600" y="843549"/>
            <a:ext cx="561920" cy="549600"/>
          </a:xfrm>
          <a:prstGeom prst="rect">
            <a:avLst/>
          </a:prstGeom>
          <a:noFill/>
          <a:ln>
            <a:noFill/>
          </a:ln>
        </p:spPr>
      </p:pic>
      <p:sp>
        <p:nvSpPr>
          <p:cNvPr id="174" name="Google Shape;174;p21"/>
          <p:cNvSpPr txBox="1"/>
          <p:nvPr/>
        </p:nvSpPr>
        <p:spPr>
          <a:xfrm>
            <a:off x="3816550" y="2173325"/>
            <a:ext cx="2694000" cy="399600"/>
          </a:xfrm>
          <a:prstGeom prst="rect">
            <a:avLst/>
          </a:prstGeom>
          <a:solidFill>
            <a:srgbClr val="B6D7A8"/>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Arial"/>
                <a:ea typeface="Arial"/>
                <a:cs typeface="Arial"/>
                <a:sym typeface="Arial"/>
              </a:rPr>
              <a:t>INSIGHTS</a:t>
            </a:r>
            <a:endParaRPr b="1" i="0" sz="1600" u="none" cap="none" strike="noStrike">
              <a:solidFill>
                <a:srgbClr val="434343"/>
              </a:solidFill>
              <a:latin typeface="Arial"/>
              <a:ea typeface="Arial"/>
              <a:cs typeface="Arial"/>
              <a:sym typeface="Arial"/>
            </a:endParaRPr>
          </a:p>
        </p:txBody>
      </p:sp>
      <p:pic>
        <p:nvPicPr>
          <p:cNvPr id="175" name="Google Shape;175;p21"/>
          <p:cNvPicPr preferRelativeResize="0"/>
          <p:nvPr/>
        </p:nvPicPr>
        <p:blipFill>
          <a:blip r:embed="rId11">
            <a:alphaModFix/>
          </a:blip>
          <a:stretch>
            <a:fillRect/>
          </a:stretch>
        </p:blipFill>
        <p:spPr>
          <a:xfrm>
            <a:off x="5633839" y="2971113"/>
            <a:ext cx="485117" cy="375979"/>
          </a:xfrm>
          <a:prstGeom prst="rect">
            <a:avLst/>
          </a:prstGeom>
          <a:noFill/>
          <a:ln>
            <a:noFill/>
          </a:ln>
        </p:spPr>
      </p:pic>
      <p:sp>
        <p:nvSpPr>
          <p:cNvPr id="176" name="Google Shape;176;p21"/>
          <p:cNvSpPr/>
          <p:nvPr/>
        </p:nvSpPr>
        <p:spPr>
          <a:xfrm>
            <a:off x="5542499" y="2814225"/>
            <a:ext cx="667800" cy="6792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txBox="1"/>
          <p:nvPr/>
        </p:nvSpPr>
        <p:spPr>
          <a:xfrm>
            <a:off x="6342425" y="2759550"/>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Imbalance in Dataset</a:t>
            </a:r>
            <a:endParaRPr b="1">
              <a:latin typeface="Poppins"/>
              <a:ea typeface="Poppins"/>
              <a:cs typeface="Poppins"/>
              <a:sym typeface="Poppins"/>
            </a:endParaRPr>
          </a:p>
        </p:txBody>
      </p:sp>
      <p:sp>
        <p:nvSpPr>
          <p:cNvPr id="178" name="Google Shape;178;p21"/>
          <p:cNvSpPr txBox="1"/>
          <p:nvPr/>
        </p:nvSpPr>
        <p:spPr>
          <a:xfrm>
            <a:off x="6342425" y="2971125"/>
            <a:ext cx="315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The very high popularity constituted 3% of the total dataset</a:t>
            </a:r>
            <a:endParaRPr>
              <a:latin typeface="Poppins Medium"/>
              <a:ea typeface="Poppins Medium"/>
              <a:cs typeface="Poppins Medium"/>
              <a:sym typeface="Poppins Medium"/>
            </a:endParaRPr>
          </a:p>
        </p:txBody>
      </p:sp>
      <p:pic>
        <p:nvPicPr>
          <p:cNvPr id="179" name="Google Shape;179;p21"/>
          <p:cNvPicPr preferRelativeResize="0"/>
          <p:nvPr/>
        </p:nvPicPr>
        <p:blipFill>
          <a:blip r:embed="rId12">
            <a:alphaModFix/>
          </a:blip>
          <a:stretch>
            <a:fillRect/>
          </a:stretch>
        </p:blipFill>
        <p:spPr>
          <a:xfrm>
            <a:off x="1695775" y="2827275"/>
            <a:ext cx="820800" cy="820800"/>
          </a:xfrm>
          <a:prstGeom prst="rect">
            <a:avLst/>
          </a:prstGeom>
          <a:noFill/>
          <a:ln>
            <a:noFill/>
          </a:ln>
        </p:spPr>
      </p:pic>
      <p:sp>
        <p:nvSpPr>
          <p:cNvPr id="180" name="Google Shape;180;p21"/>
          <p:cNvSpPr txBox="1"/>
          <p:nvPr/>
        </p:nvSpPr>
        <p:spPr>
          <a:xfrm>
            <a:off x="2592775" y="2784375"/>
            <a:ext cx="25128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oppins"/>
                <a:ea typeface="Poppins"/>
                <a:cs typeface="Poppins"/>
                <a:sym typeface="Poppins"/>
              </a:rPr>
              <a:t>Release-Date</a:t>
            </a:r>
            <a:r>
              <a:rPr lang="en">
                <a:latin typeface="Poppins Medium"/>
                <a:ea typeface="Poppins Medium"/>
                <a:cs typeface="Poppins Medium"/>
                <a:sym typeface="Poppins Medium"/>
              </a:rPr>
              <a:t> and </a:t>
            </a:r>
            <a:r>
              <a:rPr b="1" lang="en">
                <a:latin typeface="Poppins"/>
                <a:ea typeface="Poppins"/>
                <a:cs typeface="Poppins"/>
                <a:sym typeface="Poppins"/>
              </a:rPr>
              <a:t>Year column</a:t>
            </a:r>
            <a:r>
              <a:rPr lang="en">
                <a:latin typeface="Poppins Medium"/>
                <a:ea typeface="Poppins Medium"/>
                <a:cs typeface="Poppins Medium"/>
                <a:sym typeface="Poppins Medium"/>
              </a:rPr>
              <a:t> are highly correlated</a:t>
            </a:r>
            <a:endParaRPr>
              <a:latin typeface="Poppins Medium"/>
              <a:ea typeface="Poppins Medium"/>
              <a:cs typeface="Poppins Medium"/>
              <a:sym typeface="Poppins Medium"/>
            </a:endParaRPr>
          </a:p>
        </p:txBody>
      </p:sp>
      <p:sp>
        <p:nvSpPr>
          <p:cNvPr id="181" name="Google Shape;181;p21"/>
          <p:cNvSpPr txBox="1"/>
          <p:nvPr/>
        </p:nvSpPr>
        <p:spPr>
          <a:xfrm>
            <a:off x="7050850" y="1487225"/>
            <a:ext cx="162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Predict the popularity of each song </a:t>
            </a:r>
            <a:endParaRPr sz="1000"/>
          </a:p>
        </p:txBody>
      </p:sp>
      <p:sp>
        <p:nvSpPr>
          <p:cNvPr id="182" name="Google Shape;182;p21"/>
          <p:cNvSpPr txBox="1"/>
          <p:nvPr/>
        </p:nvSpPr>
        <p:spPr>
          <a:xfrm>
            <a:off x="2466950" y="3989275"/>
            <a:ext cx="566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202124"/>
                </a:solidFill>
                <a:highlight>
                  <a:srgbClr val="FFFFFF"/>
                </a:highlight>
                <a:latin typeface="Poppins"/>
                <a:ea typeface="Poppins"/>
                <a:cs typeface="Poppins"/>
                <a:sym typeface="Poppins"/>
              </a:rPr>
              <a:t>Random oversampling was used to treat the imbalance in dataset.This method randomly duplicate examples in the minority class.</a:t>
            </a:r>
            <a:endParaRPr>
              <a:latin typeface="Poppins"/>
              <a:ea typeface="Poppins"/>
              <a:cs typeface="Poppins"/>
              <a:sym typeface="Poppins"/>
            </a:endParaRPr>
          </a:p>
        </p:txBody>
      </p:sp>
      <p:sp>
        <p:nvSpPr>
          <p:cNvPr id="183" name="Google Shape;183;p21"/>
          <p:cNvSpPr/>
          <p:nvPr/>
        </p:nvSpPr>
        <p:spPr>
          <a:xfrm>
            <a:off x="1777400" y="3950975"/>
            <a:ext cx="6901800" cy="9423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 name="Shape 187"/>
        <p:cNvGrpSpPr/>
        <p:nvPr/>
      </p:nvGrpSpPr>
      <p:grpSpPr>
        <a:xfrm>
          <a:off x="0" y="0"/>
          <a:ext cx="0" cy="0"/>
          <a:chOff x="0" y="0"/>
          <a:chExt cx="0" cy="0"/>
        </a:xfrm>
      </p:grpSpPr>
      <p:pic>
        <p:nvPicPr>
          <p:cNvPr id="188" name="Google Shape;188;p22"/>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189" name="Google Shape;189;p22"/>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448750" y="63225"/>
            <a:ext cx="76191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1" name="Google Shape;191;p22"/>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2" name="Google Shape;192;p22"/>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3" name="Google Shape;193;p22"/>
          <p:cNvSpPr txBox="1"/>
          <p:nvPr/>
        </p:nvSpPr>
        <p:spPr>
          <a:xfrm>
            <a:off x="36309" y="352775"/>
            <a:ext cx="1242000" cy="7389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194" name="Google Shape;194;p22"/>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195" name="Google Shape;195;p22"/>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196" name="Google Shape;196;p22"/>
          <p:cNvSpPr txBox="1"/>
          <p:nvPr/>
        </p:nvSpPr>
        <p:spPr>
          <a:xfrm>
            <a:off x="0" y="2647950"/>
            <a:ext cx="13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197" name="Google Shape;197;p22"/>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198" name="Google Shape;198;p22"/>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cxnSp>
        <p:nvCxnSpPr>
          <p:cNvPr id="199" name="Google Shape;199;p22"/>
          <p:cNvCxnSpPr/>
          <p:nvPr/>
        </p:nvCxnSpPr>
        <p:spPr>
          <a:xfrm>
            <a:off x="1907575" y="707500"/>
            <a:ext cx="6704400" cy="0"/>
          </a:xfrm>
          <a:prstGeom prst="straightConnector1">
            <a:avLst/>
          </a:prstGeom>
          <a:noFill/>
          <a:ln cap="flat" cmpd="sng" w="28575">
            <a:solidFill>
              <a:srgbClr val="38761D"/>
            </a:solidFill>
            <a:prstDash val="solid"/>
            <a:round/>
            <a:headEnd len="med" w="med" type="none"/>
            <a:tailEnd len="med" w="med" type="none"/>
          </a:ln>
        </p:spPr>
      </p:cxnSp>
      <p:sp>
        <p:nvSpPr>
          <p:cNvPr id="200" name="Google Shape;200;p22"/>
          <p:cNvSpPr txBox="1"/>
          <p:nvPr/>
        </p:nvSpPr>
        <p:spPr>
          <a:xfrm>
            <a:off x="1986200" y="157225"/>
            <a:ext cx="662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Poppins SemiBold"/>
                <a:ea typeface="Poppins SemiBold"/>
                <a:cs typeface="Poppins SemiBold"/>
                <a:sym typeface="Poppins SemiBold"/>
              </a:rPr>
              <a:t>Understanding the Data &amp; Problem Statement</a:t>
            </a:r>
            <a:endParaRPr sz="2000">
              <a:solidFill>
                <a:srgbClr val="38761D"/>
              </a:solidFill>
              <a:latin typeface="Poppins SemiBold"/>
              <a:ea typeface="Poppins SemiBold"/>
              <a:cs typeface="Poppins SemiBold"/>
              <a:sym typeface="Poppins SemiBold"/>
            </a:endParaRPr>
          </a:p>
        </p:txBody>
      </p:sp>
      <p:pic>
        <p:nvPicPr>
          <p:cNvPr id="201" name="Google Shape;201;p22"/>
          <p:cNvPicPr preferRelativeResize="0"/>
          <p:nvPr/>
        </p:nvPicPr>
        <p:blipFill rotWithShape="1">
          <a:blip r:embed="rId4">
            <a:alphaModFix/>
          </a:blip>
          <a:srcRect b="0" l="0" r="2372" t="0"/>
          <a:stretch/>
        </p:blipFill>
        <p:spPr>
          <a:xfrm>
            <a:off x="2367325" y="1358954"/>
            <a:ext cx="5855610" cy="3690097"/>
          </a:xfrm>
          <a:prstGeom prst="rect">
            <a:avLst/>
          </a:prstGeom>
          <a:noFill/>
          <a:ln>
            <a:noFill/>
          </a:ln>
        </p:spPr>
      </p:pic>
      <p:sp>
        <p:nvSpPr>
          <p:cNvPr id="202" name="Google Shape;202;p22"/>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3" name="Google Shape;203;p22"/>
          <p:cNvSpPr txBox="1"/>
          <p:nvPr/>
        </p:nvSpPr>
        <p:spPr>
          <a:xfrm>
            <a:off x="2367275" y="765175"/>
            <a:ext cx="5855700" cy="536100"/>
          </a:xfrm>
          <a:prstGeom prst="rect">
            <a:avLst/>
          </a:prstGeom>
          <a:solidFill>
            <a:srgbClr val="B6D7A8"/>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u="none" cap="none" strike="noStrike">
                <a:solidFill>
                  <a:srgbClr val="434343"/>
                </a:solidFill>
                <a:latin typeface="Arial"/>
                <a:ea typeface="Arial"/>
                <a:cs typeface="Arial"/>
                <a:sym typeface="Arial"/>
              </a:rPr>
              <a:t>DATA SUMMARY</a:t>
            </a:r>
            <a:endParaRPr b="1" i="0" u="none" cap="none" strike="noStrike">
              <a:solidFill>
                <a:srgbClr val="434343"/>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7" name="Shape 207"/>
        <p:cNvGrpSpPr/>
        <p:nvPr/>
      </p:nvGrpSpPr>
      <p:grpSpPr>
        <a:xfrm>
          <a:off x="0" y="0"/>
          <a:ext cx="0" cy="0"/>
          <a:chOff x="0" y="0"/>
          <a:chExt cx="0" cy="0"/>
        </a:xfrm>
      </p:grpSpPr>
      <p:pic>
        <p:nvPicPr>
          <p:cNvPr id="208" name="Google Shape;208;p23"/>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209" name="Google Shape;209;p23"/>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1448750" y="63225"/>
            <a:ext cx="7619100" cy="501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1" name="Google Shape;211;p23"/>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2" name="Google Shape;212;p23"/>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213" name="Google Shape;213;p23"/>
          <p:cNvCxnSpPr/>
          <p:nvPr/>
        </p:nvCxnSpPr>
        <p:spPr>
          <a:xfrm>
            <a:off x="1907575" y="707500"/>
            <a:ext cx="6704400" cy="0"/>
          </a:xfrm>
          <a:prstGeom prst="straightConnector1">
            <a:avLst/>
          </a:prstGeom>
          <a:noFill/>
          <a:ln cap="flat" cmpd="sng" w="28575">
            <a:solidFill>
              <a:srgbClr val="38761D"/>
            </a:solidFill>
            <a:prstDash val="solid"/>
            <a:round/>
            <a:headEnd len="med" w="med" type="none"/>
            <a:tailEnd len="med" w="med" type="none"/>
          </a:ln>
        </p:spPr>
      </p:cxnSp>
      <p:sp>
        <p:nvSpPr>
          <p:cNvPr id="214" name="Google Shape;214;p23"/>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5" name="Google Shape;215;p23"/>
          <p:cNvSpPr txBox="1"/>
          <p:nvPr/>
        </p:nvSpPr>
        <p:spPr>
          <a:xfrm>
            <a:off x="1986200" y="157225"/>
            <a:ext cx="662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Poppins SemiBold"/>
                <a:ea typeface="Poppins SemiBold"/>
                <a:cs typeface="Poppins SemiBold"/>
                <a:sym typeface="Poppins SemiBold"/>
              </a:rPr>
              <a:t>Data </a:t>
            </a:r>
            <a:r>
              <a:rPr lang="en" sz="2000">
                <a:solidFill>
                  <a:srgbClr val="38761D"/>
                </a:solidFill>
                <a:latin typeface="Poppins SemiBold"/>
                <a:ea typeface="Poppins SemiBold"/>
                <a:cs typeface="Poppins SemiBold"/>
                <a:sym typeface="Poppins SemiBold"/>
              </a:rPr>
              <a:t>Visualization</a:t>
            </a:r>
            <a:r>
              <a:rPr lang="en" sz="2000">
                <a:solidFill>
                  <a:srgbClr val="38761D"/>
                </a:solidFill>
                <a:latin typeface="Poppins SemiBold"/>
                <a:ea typeface="Poppins SemiBold"/>
                <a:cs typeface="Poppins SemiBold"/>
                <a:sym typeface="Poppins SemiBold"/>
              </a:rPr>
              <a:t> and insights</a:t>
            </a:r>
            <a:endParaRPr sz="2000">
              <a:solidFill>
                <a:srgbClr val="38761D"/>
              </a:solidFill>
              <a:latin typeface="Poppins SemiBold"/>
              <a:ea typeface="Poppins SemiBold"/>
              <a:cs typeface="Poppins SemiBold"/>
              <a:sym typeface="Poppins SemiBold"/>
            </a:endParaRPr>
          </a:p>
        </p:txBody>
      </p:sp>
      <p:sp>
        <p:nvSpPr>
          <p:cNvPr id="216" name="Google Shape;216;p23"/>
          <p:cNvSpPr txBox="1"/>
          <p:nvPr/>
        </p:nvSpPr>
        <p:spPr>
          <a:xfrm>
            <a:off x="1580750" y="863475"/>
            <a:ext cx="3374700" cy="395100"/>
          </a:xfrm>
          <a:prstGeom prst="rect">
            <a:avLst/>
          </a:prstGeom>
          <a:solidFill>
            <a:srgbClr val="B6D7A8"/>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Arial"/>
                <a:ea typeface="Arial"/>
                <a:cs typeface="Arial"/>
                <a:sym typeface="Arial"/>
              </a:rPr>
              <a:t>CORRELATION MATR</a:t>
            </a:r>
            <a:r>
              <a:rPr b="1" lang="en" sz="1600">
                <a:solidFill>
                  <a:srgbClr val="434343"/>
                </a:solidFill>
              </a:rPr>
              <a:t>IX</a:t>
            </a:r>
            <a:endParaRPr b="1" i="0" sz="1600" u="none" cap="none" strike="noStrike">
              <a:solidFill>
                <a:srgbClr val="434343"/>
              </a:solidFill>
              <a:latin typeface="Arial"/>
              <a:ea typeface="Arial"/>
              <a:cs typeface="Arial"/>
              <a:sym typeface="Arial"/>
            </a:endParaRPr>
          </a:p>
        </p:txBody>
      </p:sp>
      <p:pic>
        <p:nvPicPr>
          <p:cNvPr id="217" name="Google Shape;217;p23"/>
          <p:cNvPicPr preferRelativeResize="0"/>
          <p:nvPr/>
        </p:nvPicPr>
        <p:blipFill rotWithShape="1">
          <a:blip r:embed="rId4">
            <a:alphaModFix/>
          </a:blip>
          <a:srcRect b="0" l="0" r="13262" t="10746"/>
          <a:stretch/>
        </p:blipFill>
        <p:spPr>
          <a:xfrm>
            <a:off x="4955575" y="765175"/>
            <a:ext cx="4217840" cy="4317950"/>
          </a:xfrm>
          <a:prstGeom prst="rect">
            <a:avLst/>
          </a:prstGeom>
          <a:noFill/>
          <a:ln>
            <a:noFill/>
          </a:ln>
        </p:spPr>
      </p:pic>
      <p:sp>
        <p:nvSpPr>
          <p:cNvPr id="218" name="Google Shape;218;p23"/>
          <p:cNvSpPr txBox="1"/>
          <p:nvPr/>
        </p:nvSpPr>
        <p:spPr>
          <a:xfrm>
            <a:off x="1580875" y="2283075"/>
            <a:ext cx="33747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rPr>
              <a:t>Loudness</a:t>
            </a:r>
            <a:r>
              <a:rPr lang="en" sz="1100">
                <a:solidFill>
                  <a:schemeClr val="dk1"/>
                </a:solidFill>
              </a:rPr>
              <a:t> and </a:t>
            </a:r>
            <a:r>
              <a:rPr b="1" lang="en" sz="1100">
                <a:solidFill>
                  <a:schemeClr val="dk1"/>
                </a:solidFill>
              </a:rPr>
              <a:t>Energy</a:t>
            </a:r>
            <a:r>
              <a:rPr lang="en" sz="1100">
                <a:solidFill>
                  <a:schemeClr val="dk1"/>
                </a:solidFill>
              </a:rPr>
              <a:t> of a song are</a:t>
            </a:r>
            <a:r>
              <a:rPr b="1" lang="en" sz="1100">
                <a:solidFill>
                  <a:schemeClr val="dk1"/>
                </a:solidFill>
              </a:rPr>
              <a:t> highly positively correlated.</a:t>
            </a:r>
            <a:endParaRPr/>
          </a:p>
        </p:txBody>
      </p:sp>
      <p:sp>
        <p:nvSpPr>
          <p:cNvPr id="219" name="Google Shape;219;p23"/>
          <p:cNvSpPr txBox="1"/>
          <p:nvPr/>
        </p:nvSpPr>
        <p:spPr>
          <a:xfrm>
            <a:off x="1580875" y="4211775"/>
            <a:ext cx="33747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r>
              <a:rPr b="1" lang="en" sz="1100">
                <a:solidFill>
                  <a:schemeClr val="dk1"/>
                </a:solidFill>
              </a:rPr>
              <a:t>Acousticness</a:t>
            </a:r>
            <a:r>
              <a:rPr lang="en" sz="1100">
                <a:solidFill>
                  <a:schemeClr val="dk1"/>
                </a:solidFill>
              </a:rPr>
              <a:t> is </a:t>
            </a:r>
            <a:r>
              <a:rPr b="1" lang="en" sz="1100">
                <a:solidFill>
                  <a:schemeClr val="dk1"/>
                </a:solidFill>
              </a:rPr>
              <a:t>highly negatively correlated</a:t>
            </a:r>
            <a:r>
              <a:rPr lang="en" sz="1100">
                <a:solidFill>
                  <a:schemeClr val="dk1"/>
                </a:solidFill>
              </a:rPr>
              <a:t> with the </a:t>
            </a:r>
            <a:r>
              <a:rPr b="1" lang="en" sz="1100">
                <a:solidFill>
                  <a:schemeClr val="dk1"/>
                </a:solidFill>
              </a:rPr>
              <a:t>energy</a:t>
            </a:r>
            <a:r>
              <a:rPr lang="en" sz="1100">
                <a:solidFill>
                  <a:schemeClr val="dk1"/>
                </a:solidFill>
              </a:rPr>
              <a:t> and </a:t>
            </a:r>
            <a:r>
              <a:rPr b="1" lang="en" sz="1100">
                <a:solidFill>
                  <a:schemeClr val="dk1"/>
                </a:solidFill>
              </a:rPr>
              <a:t>loudness</a:t>
            </a:r>
            <a:r>
              <a:rPr lang="en" sz="1100">
                <a:solidFill>
                  <a:schemeClr val="dk1"/>
                </a:solidFill>
              </a:rPr>
              <a:t> of the song</a:t>
            </a:r>
            <a:endParaRPr/>
          </a:p>
        </p:txBody>
      </p:sp>
      <p:pic>
        <p:nvPicPr>
          <p:cNvPr id="220" name="Google Shape;220;p23"/>
          <p:cNvPicPr preferRelativeResize="0"/>
          <p:nvPr/>
        </p:nvPicPr>
        <p:blipFill>
          <a:blip r:embed="rId5">
            <a:alphaModFix/>
          </a:blip>
          <a:stretch>
            <a:fillRect/>
          </a:stretch>
        </p:blipFill>
        <p:spPr>
          <a:xfrm>
            <a:off x="2601775" y="1691676"/>
            <a:ext cx="492600" cy="492600"/>
          </a:xfrm>
          <a:prstGeom prst="rect">
            <a:avLst/>
          </a:prstGeom>
          <a:noFill/>
          <a:ln>
            <a:noFill/>
          </a:ln>
        </p:spPr>
      </p:pic>
      <p:pic>
        <p:nvPicPr>
          <p:cNvPr id="221" name="Google Shape;221;p23"/>
          <p:cNvPicPr preferRelativeResize="0"/>
          <p:nvPr/>
        </p:nvPicPr>
        <p:blipFill>
          <a:blip r:embed="rId6">
            <a:alphaModFix/>
          </a:blip>
          <a:stretch>
            <a:fillRect/>
          </a:stretch>
        </p:blipFill>
        <p:spPr>
          <a:xfrm>
            <a:off x="3167487" y="1740425"/>
            <a:ext cx="316382" cy="395100"/>
          </a:xfrm>
          <a:prstGeom prst="rect">
            <a:avLst/>
          </a:prstGeom>
          <a:noFill/>
          <a:ln>
            <a:noFill/>
          </a:ln>
        </p:spPr>
      </p:pic>
      <p:pic>
        <p:nvPicPr>
          <p:cNvPr id="222" name="Google Shape;222;p23"/>
          <p:cNvPicPr preferRelativeResize="0"/>
          <p:nvPr/>
        </p:nvPicPr>
        <p:blipFill rotWithShape="1">
          <a:blip r:embed="rId7">
            <a:alphaModFix/>
          </a:blip>
          <a:srcRect b="0" l="0" r="0" t="0"/>
          <a:stretch/>
        </p:blipFill>
        <p:spPr>
          <a:xfrm>
            <a:off x="2856084" y="3240178"/>
            <a:ext cx="824025" cy="824043"/>
          </a:xfrm>
          <a:prstGeom prst="rect">
            <a:avLst/>
          </a:prstGeom>
          <a:noFill/>
          <a:ln>
            <a:noFill/>
          </a:ln>
        </p:spPr>
      </p:pic>
      <p:sp>
        <p:nvSpPr>
          <p:cNvPr id="223" name="Google Shape;223;p23"/>
          <p:cNvSpPr txBox="1"/>
          <p:nvPr/>
        </p:nvSpPr>
        <p:spPr>
          <a:xfrm>
            <a:off x="36309" y="352775"/>
            <a:ext cx="1242000" cy="7389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224" name="Google Shape;224;p23"/>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225" name="Google Shape;225;p23"/>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226" name="Google Shape;226;p23"/>
          <p:cNvSpPr txBox="1"/>
          <p:nvPr/>
        </p:nvSpPr>
        <p:spPr>
          <a:xfrm>
            <a:off x="0" y="2647950"/>
            <a:ext cx="13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227" name="Google Shape;227;p23"/>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228" name="Google Shape;228;p23"/>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2" name="Shape 232"/>
        <p:cNvGrpSpPr/>
        <p:nvPr/>
      </p:nvGrpSpPr>
      <p:grpSpPr>
        <a:xfrm>
          <a:off x="0" y="0"/>
          <a:ext cx="0" cy="0"/>
          <a:chOff x="0" y="0"/>
          <a:chExt cx="0" cy="0"/>
        </a:xfrm>
      </p:grpSpPr>
      <p:pic>
        <p:nvPicPr>
          <p:cNvPr id="233" name="Google Shape;233;p24"/>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234" name="Google Shape;234;p24"/>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1448750" y="61800"/>
            <a:ext cx="77733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6" name="Google Shape;236;p24"/>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7" name="Google Shape;237;p24"/>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238" name="Google Shape;238;p24"/>
          <p:cNvCxnSpPr/>
          <p:nvPr/>
        </p:nvCxnSpPr>
        <p:spPr>
          <a:xfrm>
            <a:off x="1907575" y="707500"/>
            <a:ext cx="6704400" cy="0"/>
          </a:xfrm>
          <a:prstGeom prst="straightConnector1">
            <a:avLst/>
          </a:prstGeom>
          <a:noFill/>
          <a:ln cap="flat" cmpd="sng" w="28575">
            <a:solidFill>
              <a:srgbClr val="38761D"/>
            </a:solidFill>
            <a:prstDash val="solid"/>
            <a:round/>
            <a:headEnd len="med" w="med" type="none"/>
            <a:tailEnd len="med" w="med" type="none"/>
          </a:ln>
        </p:spPr>
      </p:cxnSp>
      <p:pic>
        <p:nvPicPr>
          <p:cNvPr id="239" name="Google Shape;239;p24"/>
          <p:cNvPicPr preferRelativeResize="0"/>
          <p:nvPr/>
        </p:nvPicPr>
        <p:blipFill>
          <a:blip r:embed="rId4">
            <a:alphaModFix/>
          </a:blip>
          <a:stretch>
            <a:fillRect/>
          </a:stretch>
        </p:blipFill>
        <p:spPr>
          <a:xfrm>
            <a:off x="2543975" y="3330097"/>
            <a:ext cx="2562564" cy="1701650"/>
          </a:xfrm>
          <a:prstGeom prst="rect">
            <a:avLst/>
          </a:prstGeom>
          <a:noFill/>
          <a:ln>
            <a:noFill/>
          </a:ln>
        </p:spPr>
      </p:pic>
      <p:pic>
        <p:nvPicPr>
          <p:cNvPr id="240" name="Google Shape;240;p24"/>
          <p:cNvPicPr preferRelativeResize="0"/>
          <p:nvPr/>
        </p:nvPicPr>
        <p:blipFill>
          <a:blip r:embed="rId5">
            <a:alphaModFix/>
          </a:blip>
          <a:stretch>
            <a:fillRect/>
          </a:stretch>
        </p:blipFill>
        <p:spPr>
          <a:xfrm>
            <a:off x="1695775" y="765174"/>
            <a:ext cx="4631557" cy="2436875"/>
          </a:xfrm>
          <a:prstGeom prst="rect">
            <a:avLst/>
          </a:prstGeom>
          <a:noFill/>
          <a:ln>
            <a:noFill/>
          </a:ln>
        </p:spPr>
      </p:pic>
      <p:sp>
        <p:nvSpPr>
          <p:cNvPr id="241" name="Google Shape;241;p24"/>
          <p:cNvSpPr txBox="1"/>
          <p:nvPr/>
        </p:nvSpPr>
        <p:spPr>
          <a:xfrm>
            <a:off x="1986200" y="157225"/>
            <a:ext cx="662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Poppins SemiBold"/>
                <a:ea typeface="Poppins SemiBold"/>
                <a:cs typeface="Poppins SemiBold"/>
                <a:sym typeface="Poppins SemiBold"/>
              </a:rPr>
              <a:t>Data Visualization and insights</a:t>
            </a:r>
            <a:endParaRPr sz="2000">
              <a:solidFill>
                <a:srgbClr val="38761D"/>
              </a:solidFill>
              <a:latin typeface="Poppins SemiBold"/>
              <a:ea typeface="Poppins SemiBold"/>
              <a:cs typeface="Poppins SemiBold"/>
              <a:sym typeface="Poppins SemiBold"/>
            </a:endParaRPr>
          </a:p>
        </p:txBody>
      </p:sp>
      <p:sp>
        <p:nvSpPr>
          <p:cNvPr id="242" name="Google Shape;242;p24"/>
          <p:cNvSpPr txBox="1"/>
          <p:nvPr/>
        </p:nvSpPr>
        <p:spPr>
          <a:xfrm>
            <a:off x="5689075" y="3622175"/>
            <a:ext cx="3036900" cy="5487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We can see the majority of the songs having very</a:t>
            </a:r>
            <a:r>
              <a:rPr b="1" lang="en" sz="1100">
                <a:solidFill>
                  <a:schemeClr val="dk1"/>
                </a:solidFill>
              </a:rPr>
              <a:t> high popularity </a:t>
            </a:r>
            <a:r>
              <a:rPr lang="en" sz="1100">
                <a:solidFill>
                  <a:schemeClr val="dk1"/>
                </a:solidFill>
              </a:rPr>
              <a:t>are from</a:t>
            </a:r>
            <a:r>
              <a:rPr b="1" lang="en" sz="1100">
                <a:solidFill>
                  <a:schemeClr val="dk1"/>
                </a:solidFill>
              </a:rPr>
              <a:t> 2015 onwards</a:t>
            </a:r>
            <a:endParaRPr/>
          </a:p>
        </p:txBody>
      </p:sp>
      <p:sp>
        <p:nvSpPr>
          <p:cNvPr id="243" name="Google Shape;243;p24"/>
          <p:cNvSpPr txBox="1"/>
          <p:nvPr/>
        </p:nvSpPr>
        <p:spPr>
          <a:xfrm>
            <a:off x="29100" y="352775"/>
            <a:ext cx="1249200" cy="7389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244" name="Google Shape;244;p24"/>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245" name="Google Shape;245;p24"/>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246" name="Google Shape;246;p24"/>
          <p:cNvSpPr txBox="1"/>
          <p:nvPr/>
        </p:nvSpPr>
        <p:spPr>
          <a:xfrm>
            <a:off x="0" y="2647950"/>
            <a:ext cx="13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247" name="Google Shape;247;p24"/>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248" name="Google Shape;248;p24"/>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sp>
        <p:nvSpPr>
          <p:cNvPr id="249" name="Google Shape;249;p24"/>
          <p:cNvSpPr txBox="1"/>
          <p:nvPr/>
        </p:nvSpPr>
        <p:spPr>
          <a:xfrm>
            <a:off x="6434825" y="1259975"/>
            <a:ext cx="2672100" cy="13275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Acousticness</a:t>
            </a:r>
            <a:r>
              <a:rPr lang="en" sz="1100">
                <a:solidFill>
                  <a:schemeClr val="dk1"/>
                </a:solidFill>
              </a:rPr>
              <a:t> in songs </a:t>
            </a:r>
            <a:r>
              <a:rPr b="1" lang="en" sz="1100">
                <a:solidFill>
                  <a:schemeClr val="dk1"/>
                </a:solidFill>
              </a:rPr>
              <a:t>decreased </a:t>
            </a:r>
            <a:r>
              <a:rPr lang="en" sz="1100">
                <a:solidFill>
                  <a:schemeClr val="dk1"/>
                </a:solidFill>
              </a:rPr>
              <a:t>over the years.</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Energy</a:t>
            </a:r>
            <a:r>
              <a:rPr lang="en" sz="1100">
                <a:solidFill>
                  <a:schemeClr val="dk1"/>
                </a:solidFill>
              </a:rPr>
              <a:t> </a:t>
            </a:r>
            <a:r>
              <a:rPr b="1" lang="en" sz="1100">
                <a:solidFill>
                  <a:schemeClr val="dk1"/>
                </a:solidFill>
              </a:rPr>
              <a:t>increased </a:t>
            </a:r>
            <a:r>
              <a:rPr lang="en" sz="1100">
                <a:solidFill>
                  <a:schemeClr val="dk1"/>
                </a:solidFill>
              </a:rPr>
              <a:t>over the years. Similarly, the </a:t>
            </a:r>
            <a:r>
              <a:rPr b="1" lang="en" sz="1100">
                <a:solidFill>
                  <a:schemeClr val="dk1"/>
                </a:solidFill>
              </a:rPr>
              <a:t>loudness </a:t>
            </a:r>
            <a:r>
              <a:rPr lang="en" sz="1100">
                <a:solidFill>
                  <a:schemeClr val="dk1"/>
                </a:solidFill>
              </a:rPr>
              <a:t>and the</a:t>
            </a:r>
            <a:r>
              <a:rPr b="1" lang="en" sz="1100">
                <a:solidFill>
                  <a:schemeClr val="dk1"/>
                </a:solidFill>
              </a:rPr>
              <a:t> tempo </a:t>
            </a:r>
            <a:r>
              <a:rPr lang="en" sz="1100">
                <a:solidFill>
                  <a:schemeClr val="dk1"/>
                </a:solidFill>
              </a:rPr>
              <a:t>of the songs</a:t>
            </a:r>
            <a:r>
              <a:rPr b="1" lang="en" sz="1100">
                <a:solidFill>
                  <a:schemeClr val="dk1"/>
                </a:solidFill>
              </a:rPr>
              <a:t> increased </a:t>
            </a:r>
            <a:r>
              <a:rPr lang="en" sz="1100">
                <a:solidFill>
                  <a:schemeClr val="dk1"/>
                </a:solidFill>
              </a:rPr>
              <a:t>over the years</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pic>
        <p:nvPicPr>
          <p:cNvPr id="254" name="Google Shape;254;p25"/>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255" name="Google Shape;255;p25"/>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1448750" y="61800"/>
            <a:ext cx="80199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7" name="Google Shape;257;p25"/>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8" name="Google Shape;258;p25"/>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9" name="Google Shape;259;p25"/>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SemiBold"/>
                <a:ea typeface="Poppins SemiBold"/>
                <a:cs typeface="Poppins SemiBold"/>
                <a:sym typeface="Poppins SemiBold"/>
              </a:rPr>
              <a:t>Conclusion</a:t>
            </a:r>
            <a:endParaRPr sz="1200">
              <a:latin typeface="Poppins SemiBold"/>
              <a:ea typeface="Poppins SemiBold"/>
              <a:cs typeface="Poppins SemiBold"/>
              <a:sym typeface="Poppins SemiBold"/>
            </a:endParaRPr>
          </a:p>
        </p:txBody>
      </p:sp>
      <p:cxnSp>
        <p:nvCxnSpPr>
          <p:cNvPr id="260" name="Google Shape;260;p25"/>
          <p:cNvCxnSpPr/>
          <p:nvPr/>
        </p:nvCxnSpPr>
        <p:spPr>
          <a:xfrm>
            <a:off x="1907575" y="707500"/>
            <a:ext cx="7082400" cy="0"/>
          </a:xfrm>
          <a:prstGeom prst="straightConnector1">
            <a:avLst/>
          </a:prstGeom>
          <a:noFill/>
          <a:ln cap="flat" cmpd="sng" w="28575">
            <a:solidFill>
              <a:srgbClr val="38761D"/>
            </a:solidFill>
            <a:prstDash val="solid"/>
            <a:round/>
            <a:headEnd len="med" w="med" type="none"/>
            <a:tailEnd len="med" w="med" type="none"/>
          </a:ln>
        </p:spPr>
      </p:cxnSp>
      <p:sp>
        <p:nvSpPr>
          <p:cNvPr id="261" name="Google Shape;261;p25"/>
          <p:cNvSpPr txBox="1"/>
          <p:nvPr/>
        </p:nvSpPr>
        <p:spPr>
          <a:xfrm>
            <a:off x="1986200" y="157225"/>
            <a:ext cx="662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Poppins SemiBold"/>
                <a:ea typeface="Poppins SemiBold"/>
                <a:cs typeface="Poppins SemiBold"/>
                <a:sym typeface="Poppins SemiBold"/>
              </a:rPr>
              <a:t>Feature Selection</a:t>
            </a:r>
            <a:endParaRPr sz="2000">
              <a:solidFill>
                <a:srgbClr val="38761D"/>
              </a:solidFill>
              <a:latin typeface="Poppins SemiBold"/>
              <a:ea typeface="Poppins SemiBold"/>
              <a:cs typeface="Poppins SemiBold"/>
              <a:sym typeface="Poppins SemiBold"/>
            </a:endParaRPr>
          </a:p>
        </p:txBody>
      </p:sp>
      <p:grpSp>
        <p:nvGrpSpPr>
          <p:cNvPr id="262" name="Google Shape;262;p25"/>
          <p:cNvGrpSpPr/>
          <p:nvPr/>
        </p:nvGrpSpPr>
        <p:grpSpPr>
          <a:xfrm>
            <a:off x="2153063" y="1235975"/>
            <a:ext cx="1759030" cy="1690773"/>
            <a:chOff x="1271925" y="1002150"/>
            <a:chExt cx="1949712" cy="1569600"/>
          </a:xfrm>
        </p:grpSpPr>
        <p:sp>
          <p:nvSpPr>
            <p:cNvPr id="263" name="Google Shape;263;p25"/>
            <p:cNvSpPr/>
            <p:nvPr/>
          </p:nvSpPr>
          <p:spPr>
            <a:xfrm rot="10800000">
              <a:off x="1271925" y="1002150"/>
              <a:ext cx="1944600" cy="1569600"/>
            </a:xfrm>
            <a:prstGeom prst="round2DiagRect">
              <a:avLst>
                <a:gd fmla="val 0" name="adj1"/>
                <a:gd fmla="val 17764"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txBox="1"/>
            <p:nvPr/>
          </p:nvSpPr>
          <p:spPr>
            <a:xfrm>
              <a:off x="1277037" y="1096608"/>
              <a:ext cx="19446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FFFF"/>
                  </a:solidFill>
                </a:rPr>
                <a:t>Variance threshold</a:t>
              </a:r>
              <a:endParaRPr sz="1300">
                <a:solidFill>
                  <a:srgbClr val="FFFFFF"/>
                </a:solidFill>
              </a:endParaRPr>
            </a:p>
          </p:txBody>
        </p:sp>
        <p:sp>
          <p:nvSpPr>
            <p:cNvPr id="265" name="Google Shape;265;p25"/>
            <p:cNvSpPr txBox="1"/>
            <p:nvPr/>
          </p:nvSpPr>
          <p:spPr>
            <a:xfrm>
              <a:off x="1277023" y="1610823"/>
              <a:ext cx="19446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FFFFFF"/>
                  </a:solidFill>
                </a:rPr>
                <a:t>Any feature having variance less than a threshold is removed from the dataset</a:t>
              </a:r>
              <a:endParaRPr sz="1000">
                <a:solidFill>
                  <a:srgbClr val="FFFFFF"/>
                </a:solidFill>
              </a:endParaRPr>
            </a:p>
          </p:txBody>
        </p:sp>
      </p:grpSp>
      <p:grpSp>
        <p:nvGrpSpPr>
          <p:cNvPr id="266" name="Google Shape;266;p25"/>
          <p:cNvGrpSpPr/>
          <p:nvPr/>
        </p:nvGrpSpPr>
        <p:grpSpPr>
          <a:xfrm>
            <a:off x="2153063" y="2922900"/>
            <a:ext cx="1830630" cy="1690773"/>
            <a:chOff x="1271925" y="2571750"/>
            <a:chExt cx="2029073" cy="1569600"/>
          </a:xfrm>
        </p:grpSpPr>
        <p:sp>
          <p:nvSpPr>
            <p:cNvPr id="267" name="Google Shape;267;p25"/>
            <p:cNvSpPr/>
            <p:nvPr/>
          </p:nvSpPr>
          <p:spPr>
            <a:xfrm flipH="1">
              <a:off x="1271925" y="2571750"/>
              <a:ext cx="1944600" cy="1569600"/>
            </a:xfrm>
            <a:prstGeom prst="round2DiagRect">
              <a:avLst>
                <a:gd fmla="val 0" name="adj1"/>
                <a:gd fmla="val 17764" name="adj2"/>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txBox="1"/>
            <p:nvPr/>
          </p:nvSpPr>
          <p:spPr>
            <a:xfrm>
              <a:off x="1356398" y="2705661"/>
              <a:ext cx="19446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FFFF"/>
                  </a:solidFill>
                </a:rPr>
                <a:t>SelectKBest</a:t>
              </a:r>
              <a:endParaRPr sz="1300">
                <a:solidFill>
                  <a:srgbClr val="FFFFFF"/>
                </a:solidFill>
              </a:endParaRPr>
            </a:p>
          </p:txBody>
        </p:sp>
        <p:sp>
          <p:nvSpPr>
            <p:cNvPr id="269" name="Google Shape;269;p25"/>
            <p:cNvSpPr txBox="1"/>
            <p:nvPr/>
          </p:nvSpPr>
          <p:spPr>
            <a:xfrm>
              <a:off x="1276995" y="3065924"/>
              <a:ext cx="1944600" cy="5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FFFFFF"/>
                  </a:solidFill>
                </a:rPr>
                <a:t>Select features according to the k highest scores where the scoring function was ANOVA</a:t>
              </a:r>
              <a:endParaRPr sz="1000">
                <a:solidFill>
                  <a:srgbClr val="FFFFFF"/>
                </a:solidFill>
              </a:endParaRPr>
            </a:p>
          </p:txBody>
        </p:sp>
      </p:grpSp>
      <p:grpSp>
        <p:nvGrpSpPr>
          <p:cNvPr id="270" name="Google Shape;270;p25"/>
          <p:cNvGrpSpPr/>
          <p:nvPr/>
        </p:nvGrpSpPr>
        <p:grpSpPr>
          <a:xfrm>
            <a:off x="4784171" y="1236220"/>
            <a:ext cx="3547096" cy="3377779"/>
            <a:chOff x="4192863" y="1002150"/>
            <a:chExt cx="3931608" cy="3139200"/>
          </a:xfrm>
        </p:grpSpPr>
        <p:sp>
          <p:nvSpPr>
            <p:cNvPr id="271" name="Google Shape;271;p25"/>
            <p:cNvSpPr/>
            <p:nvPr/>
          </p:nvSpPr>
          <p:spPr>
            <a:xfrm>
              <a:off x="4192863" y="1002150"/>
              <a:ext cx="3679200" cy="3139200"/>
            </a:xfrm>
            <a:prstGeom prst="round2DiagRect">
              <a:avLst>
                <a:gd fmla="val 0" name="adj1"/>
                <a:gd fmla="val 17764" name="adj2"/>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2" name="Google Shape;272;p25"/>
            <p:cNvSpPr txBox="1"/>
            <p:nvPr/>
          </p:nvSpPr>
          <p:spPr>
            <a:xfrm>
              <a:off x="5495570" y="1667698"/>
              <a:ext cx="26289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rPr>
                <a:t>Top </a:t>
              </a:r>
              <a:r>
                <a:rPr b="1" lang="en" sz="1500">
                  <a:solidFill>
                    <a:srgbClr val="FFFFFF"/>
                  </a:solidFill>
                </a:rPr>
                <a:t>Features</a:t>
              </a:r>
              <a:endParaRPr sz="1500">
                <a:solidFill>
                  <a:srgbClr val="FFFFFF"/>
                </a:solidFill>
              </a:endParaRPr>
            </a:p>
          </p:txBody>
        </p:sp>
      </p:grpSp>
      <p:grpSp>
        <p:nvGrpSpPr>
          <p:cNvPr id="273" name="Google Shape;273;p25"/>
          <p:cNvGrpSpPr/>
          <p:nvPr/>
        </p:nvGrpSpPr>
        <p:grpSpPr>
          <a:xfrm>
            <a:off x="3903158" y="2922897"/>
            <a:ext cx="1821011" cy="1690773"/>
            <a:chOff x="3216519" y="2571750"/>
            <a:chExt cx="2018412" cy="1569600"/>
          </a:xfrm>
        </p:grpSpPr>
        <p:sp>
          <p:nvSpPr>
            <p:cNvPr id="274" name="Google Shape;274;p25"/>
            <p:cNvSpPr/>
            <p:nvPr/>
          </p:nvSpPr>
          <p:spPr>
            <a:xfrm rot="10800000">
              <a:off x="3216519" y="2571750"/>
              <a:ext cx="1944600" cy="1569600"/>
            </a:xfrm>
            <a:prstGeom prst="round2DiagRect">
              <a:avLst>
                <a:gd fmla="val 0" name="adj1"/>
                <a:gd fmla="val 17764"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
            <p:cNvSpPr txBox="1"/>
            <p:nvPr/>
          </p:nvSpPr>
          <p:spPr>
            <a:xfrm>
              <a:off x="3280470" y="2646063"/>
              <a:ext cx="19446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FFFF"/>
                  </a:solidFill>
                </a:rPr>
                <a:t>Greedy Feature Selection</a:t>
              </a:r>
              <a:endParaRPr sz="1300">
                <a:solidFill>
                  <a:srgbClr val="FFFFFF"/>
                </a:solidFill>
              </a:endParaRPr>
            </a:p>
          </p:txBody>
        </p:sp>
        <p:sp>
          <p:nvSpPr>
            <p:cNvPr id="276" name="Google Shape;276;p25"/>
            <p:cNvSpPr txBox="1"/>
            <p:nvPr/>
          </p:nvSpPr>
          <p:spPr>
            <a:xfrm>
              <a:off x="3226431" y="3119469"/>
              <a:ext cx="20085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FFFFFF"/>
                  </a:solidFill>
                </a:rPr>
                <a:t>Selects features greedily one by one on the basis of which feature the evaluation metric increases the most.</a:t>
              </a:r>
              <a:endParaRPr sz="1000">
                <a:solidFill>
                  <a:srgbClr val="FFFFFF"/>
                </a:solidFill>
              </a:endParaRPr>
            </a:p>
          </p:txBody>
        </p:sp>
      </p:grpSp>
      <p:grpSp>
        <p:nvGrpSpPr>
          <p:cNvPr id="277" name="Google Shape;277;p25"/>
          <p:cNvGrpSpPr/>
          <p:nvPr/>
        </p:nvGrpSpPr>
        <p:grpSpPr>
          <a:xfrm>
            <a:off x="3903179" y="1235975"/>
            <a:ext cx="1812114" cy="1690773"/>
            <a:chOff x="3216519" y="1002150"/>
            <a:chExt cx="2008550" cy="1569600"/>
          </a:xfrm>
        </p:grpSpPr>
        <p:sp>
          <p:nvSpPr>
            <p:cNvPr id="278" name="Google Shape;278;p25"/>
            <p:cNvSpPr/>
            <p:nvPr/>
          </p:nvSpPr>
          <p:spPr>
            <a:xfrm flipH="1">
              <a:off x="3216519" y="1002150"/>
              <a:ext cx="1944600" cy="1569600"/>
            </a:xfrm>
            <a:prstGeom prst="round2DiagRect">
              <a:avLst>
                <a:gd fmla="val 0" name="adj1"/>
                <a:gd fmla="val 17764" name="adj2"/>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txBox="1"/>
            <p:nvPr/>
          </p:nvSpPr>
          <p:spPr>
            <a:xfrm>
              <a:off x="3280470" y="1108351"/>
              <a:ext cx="19446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FFFF"/>
                  </a:solidFill>
                </a:rPr>
                <a:t>Select</a:t>
              </a:r>
              <a:r>
                <a:rPr b="1" lang="en" sz="1300">
                  <a:solidFill>
                    <a:srgbClr val="FFFFFF"/>
                  </a:solidFill>
                </a:rPr>
                <a:t>FromModel</a:t>
              </a:r>
              <a:endParaRPr sz="1300">
                <a:solidFill>
                  <a:srgbClr val="FFFFFF"/>
                </a:solidFill>
              </a:endParaRPr>
            </a:p>
          </p:txBody>
        </p:sp>
        <p:sp>
          <p:nvSpPr>
            <p:cNvPr id="280" name="Google Shape;280;p25"/>
            <p:cNvSpPr txBox="1"/>
            <p:nvPr/>
          </p:nvSpPr>
          <p:spPr>
            <a:xfrm>
              <a:off x="3250889" y="1647968"/>
              <a:ext cx="1939800" cy="68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FFFFFF"/>
                  </a:solidFill>
                </a:rPr>
                <a:t>Selects a given number of features based on the importance weights</a:t>
              </a:r>
              <a:endParaRPr sz="1000">
                <a:solidFill>
                  <a:srgbClr val="FFFFFF"/>
                </a:solidFill>
              </a:endParaRPr>
            </a:p>
          </p:txBody>
        </p:sp>
      </p:grpSp>
      <p:sp>
        <p:nvSpPr>
          <p:cNvPr id="281" name="Google Shape;281;p25"/>
          <p:cNvSpPr txBox="1"/>
          <p:nvPr/>
        </p:nvSpPr>
        <p:spPr>
          <a:xfrm>
            <a:off x="5921000" y="2492000"/>
            <a:ext cx="19239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Char char="●"/>
            </a:pPr>
            <a:r>
              <a:rPr lang="en" sz="1200">
                <a:solidFill>
                  <a:srgbClr val="FFFFFF"/>
                </a:solidFill>
              </a:rPr>
              <a:t>Year</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Danceability</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Instrumentalness</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Duration-min</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Valence</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Acousticness</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Liveness</a:t>
            </a:r>
            <a:endParaRPr sz="1000">
              <a:solidFill>
                <a:srgbClr val="FFFFFF"/>
              </a:solidFill>
            </a:endParaRPr>
          </a:p>
        </p:txBody>
      </p:sp>
      <p:sp>
        <p:nvSpPr>
          <p:cNvPr id="282" name="Google Shape;282;p25"/>
          <p:cNvSpPr txBox="1"/>
          <p:nvPr/>
        </p:nvSpPr>
        <p:spPr>
          <a:xfrm>
            <a:off x="36309" y="352775"/>
            <a:ext cx="124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283" name="Google Shape;283;p25"/>
          <p:cNvSpPr txBox="1"/>
          <p:nvPr/>
        </p:nvSpPr>
        <p:spPr>
          <a:xfrm>
            <a:off x="36375" y="1163450"/>
            <a:ext cx="1249200" cy="5541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284" name="Google Shape;284;p25"/>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285" name="Google Shape;285;p25"/>
          <p:cNvSpPr txBox="1"/>
          <p:nvPr/>
        </p:nvSpPr>
        <p:spPr>
          <a:xfrm>
            <a:off x="0" y="2647950"/>
            <a:ext cx="13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286" name="Google Shape;286;p25"/>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287" name="Google Shape;287;p25"/>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1" name="Shape 291"/>
        <p:cNvGrpSpPr/>
        <p:nvPr/>
      </p:nvGrpSpPr>
      <p:grpSpPr>
        <a:xfrm>
          <a:off x="0" y="0"/>
          <a:ext cx="0" cy="0"/>
          <a:chOff x="0" y="0"/>
          <a:chExt cx="0" cy="0"/>
        </a:xfrm>
      </p:grpSpPr>
      <p:pic>
        <p:nvPicPr>
          <p:cNvPr id="292" name="Google Shape;292;p26"/>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293" name="Google Shape;293;p26"/>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1499025" y="61800"/>
            <a:ext cx="79698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5" name="Google Shape;295;p26"/>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6" name="Google Shape;296;p26"/>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297" name="Google Shape;297;p26"/>
          <p:cNvCxnSpPr/>
          <p:nvPr/>
        </p:nvCxnSpPr>
        <p:spPr>
          <a:xfrm>
            <a:off x="1907575" y="707500"/>
            <a:ext cx="7082400" cy="0"/>
          </a:xfrm>
          <a:prstGeom prst="straightConnector1">
            <a:avLst/>
          </a:prstGeom>
          <a:noFill/>
          <a:ln cap="flat" cmpd="sng" w="28575">
            <a:solidFill>
              <a:srgbClr val="38761D"/>
            </a:solidFill>
            <a:prstDash val="solid"/>
            <a:round/>
            <a:headEnd len="med" w="med" type="none"/>
            <a:tailEnd len="med" w="med" type="none"/>
          </a:ln>
        </p:spPr>
      </p:cxnSp>
      <p:sp>
        <p:nvSpPr>
          <p:cNvPr id="298" name="Google Shape;298;p26"/>
          <p:cNvSpPr txBox="1"/>
          <p:nvPr/>
        </p:nvSpPr>
        <p:spPr>
          <a:xfrm>
            <a:off x="1986200" y="157225"/>
            <a:ext cx="662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Poppins SemiBold"/>
                <a:ea typeface="Poppins SemiBold"/>
                <a:cs typeface="Poppins SemiBold"/>
                <a:sym typeface="Poppins SemiBold"/>
              </a:rPr>
              <a:t>Anomaly Detection</a:t>
            </a:r>
            <a:endParaRPr sz="2000">
              <a:solidFill>
                <a:srgbClr val="38761D"/>
              </a:solidFill>
              <a:latin typeface="Poppins SemiBold"/>
              <a:ea typeface="Poppins SemiBold"/>
              <a:cs typeface="Poppins SemiBold"/>
              <a:sym typeface="Poppins SemiBold"/>
            </a:endParaRPr>
          </a:p>
        </p:txBody>
      </p:sp>
      <p:pic>
        <p:nvPicPr>
          <p:cNvPr id="299" name="Google Shape;299;p26"/>
          <p:cNvPicPr preferRelativeResize="0"/>
          <p:nvPr/>
        </p:nvPicPr>
        <p:blipFill>
          <a:blip r:embed="rId4">
            <a:alphaModFix/>
          </a:blip>
          <a:stretch>
            <a:fillRect/>
          </a:stretch>
        </p:blipFill>
        <p:spPr>
          <a:xfrm>
            <a:off x="1831375" y="764168"/>
            <a:ext cx="3482525" cy="1359582"/>
          </a:xfrm>
          <a:prstGeom prst="rect">
            <a:avLst/>
          </a:prstGeom>
          <a:noFill/>
          <a:ln>
            <a:noFill/>
          </a:ln>
        </p:spPr>
      </p:pic>
      <p:sp>
        <p:nvSpPr>
          <p:cNvPr id="300" name="Google Shape;300;p26"/>
          <p:cNvSpPr txBox="1"/>
          <p:nvPr/>
        </p:nvSpPr>
        <p:spPr>
          <a:xfrm>
            <a:off x="3712250" y="764075"/>
            <a:ext cx="162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a:t>
            </a:r>
            <a:r>
              <a:rPr lang="en" sz="1200"/>
              <a:t>uration-min: 5.48 %</a:t>
            </a:r>
            <a:endParaRPr sz="1200"/>
          </a:p>
        </p:txBody>
      </p:sp>
      <p:pic>
        <p:nvPicPr>
          <p:cNvPr id="301" name="Google Shape;301;p26"/>
          <p:cNvPicPr preferRelativeResize="0"/>
          <p:nvPr/>
        </p:nvPicPr>
        <p:blipFill>
          <a:blip r:embed="rId5">
            <a:alphaModFix/>
          </a:blip>
          <a:stretch>
            <a:fillRect/>
          </a:stretch>
        </p:blipFill>
        <p:spPr>
          <a:xfrm>
            <a:off x="5493038" y="768096"/>
            <a:ext cx="3483864" cy="1359583"/>
          </a:xfrm>
          <a:prstGeom prst="rect">
            <a:avLst/>
          </a:prstGeom>
          <a:noFill/>
          <a:ln>
            <a:noFill/>
          </a:ln>
        </p:spPr>
      </p:pic>
      <p:sp>
        <p:nvSpPr>
          <p:cNvPr id="302" name="Google Shape;302;p26"/>
          <p:cNvSpPr txBox="1"/>
          <p:nvPr/>
        </p:nvSpPr>
        <p:spPr>
          <a:xfrm>
            <a:off x="7634725" y="764075"/>
            <a:ext cx="134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Liveness</a:t>
            </a:r>
            <a:r>
              <a:rPr lang="en" sz="1200"/>
              <a:t>: 7.07 %</a:t>
            </a:r>
            <a:endParaRPr sz="1200"/>
          </a:p>
        </p:txBody>
      </p:sp>
      <p:pic>
        <p:nvPicPr>
          <p:cNvPr id="303" name="Google Shape;303;p26"/>
          <p:cNvPicPr preferRelativeResize="0"/>
          <p:nvPr/>
        </p:nvPicPr>
        <p:blipFill>
          <a:blip r:embed="rId6">
            <a:alphaModFix/>
          </a:blip>
          <a:stretch>
            <a:fillRect/>
          </a:stretch>
        </p:blipFill>
        <p:spPr>
          <a:xfrm>
            <a:off x="1830700" y="2180425"/>
            <a:ext cx="3483864" cy="1362456"/>
          </a:xfrm>
          <a:prstGeom prst="rect">
            <a:avLst/>
          </a:prstGeom>
          <a:noFill/>
          <a:ln>
            <a:noFill/>
          </a:ln>
        </p:spPr>
      </p:pic>
      <p:sp>
        <p:nvSpPr>
          <p:cNvPr id="304" name="Google Shape;304;p26"/>
          <p:cNvSpPr txBox="1"/>
          <p:nvPr/>
        </p:nvSpPr>
        <p:spPr>
          <a:xfrm>
            <a:off x="1983775" y="2180425"/>
            <a:ext cx="162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Loudness </a:t>
            </a:r>
            <a:r>
              <a:rPr lang="en" sz="1200"/>
              <a:t>: 2.23 %</a:t>
            </a:r>
            <a:endParaRPr sz="1200"/>
          </a:p>
        </p:txBody>
      </p:sp>
      <p:pic>
        <p:nvPicPr>
          <p:cNvPr id="305" name="Google Shape;305;p26"/>
          <p:cNvPicPr preferRelativeResize="0"/>
          <p:nvPr/>
        </p:nvPicPr>
        <p:blipFill>
          <a:blip r:embed="rId7">
            <a:alphaModFix/>
          </a:blip>
          <a:stretch>
            <a:fillRect/>
          </a:stretch>
        </p:blipFill>
        <p:spPr>
          <a:xfrm>
            <a:off x="5493038" y="2155713"/>
            <a:ext cx="3483864" cy="1362456"/>
          </a:xfrm>
          <a:prstGeom prst="rect">
            <a:avLst/>
          </a:prstGeom>
          <a:noFill/>
          <a:ln>
            <a:noFill/>
          </a:ln>
        </p:spPr>
      </p:pic>
      <p:sp>
        <p:nvSpPr>
          <p:cNvPr id="306" name="Google Shape;306;p26"/>
          <p:cNvSpPr txBox="1"/>
          <p:nvPr/>
        </p:nvSpPr>
        <p:spPr>
          <a:xfrm>
            <a:off x="6947475" y="2180425"/>
            <a:ext cx="222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Instrumentalness</a:t>
            </a:r>
            <a:r>
              <a:rPr lang="en" sz="1200"/>
              <a:t>: 21.63 %</a:t>
            </a:r>
            <a:endParaRPr sz="1200"/>
          </a:p>
        </p:txBody>
      </p:sp>
      <p:pic>
        <p:nvPicPr>
          <p:cNvPr id="307" name="Google Shape;307;p26"/>
          <p:cNvPicPr preferRelativeResize="0"/>
          <p:nvPr/>
        </p:nvPicPr>
        <p:blipFill>
          <a:blip r:embed="rId8">
            <a:alphaModFix/>
          </a:blip>
          <a:stretch>
            <a:fillRect/>
          </a:stretch>
        </p:blipFill>
        <p:spPr>
          <a:xfrm>
            <a:off x="1907575" y="3688863"/>
            <a:ext cx="3483864" cy="1362456"/>
          </a:xfrm>
          <a:prstGeom prst="rect">
            <a:avLst/>
          </a:prstGeom>
          <a:noFill/>
          <a:ln>
            <a:noFill/>
          </a:ln>
        </p:spPr>
      </p:pic>
      <p:sp>
        <p:nvSpPr>
          <p:cNvPr id="308" name="Google Shape;308;p26"/>
          <p:cNvSpPr txBox="1"/>
          <p:nvPr/>
        </p:nvSpPr>
        <p:spPr>
          <a:xfrm>
            <a:off x="3612175" y="3688875"/>
            <a:ext cx="170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Speechiness</a:t>
            </a:r>
            <a:r>
              <a:rPr lang="en" sz="1200"/>
              <a:t>: 13.92 %</a:t>
            </a:r>
            <a:endParaRPr sz="1200"/>
          </a:p>
        </p:txBody>
      </p:sp>
      <p:sp>
        <p:nvSpPr>
          <p:cNvPr id="309" name="Google Shape;309;p26"/>
          <p:cNvSpPr txBox="1"/>
          <p:nvPr/>
        </p:nvSpPr>
        <p:spPr>
          <a:xfrm>
            <a:off x="5467075" y="3546225"/>
            <a:ext cx="3483900" cy="14160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highlight>
                  <a:srgbClr val="FFFFFF"/>
                </a:highlight>
              </a:rPr>
              <a:t>The outliers constituted </a:t>
            </a:r>
            <a:r>
              <a:rPr b="1" lang="en" sz="1100">
                <a:solidFill>
                  <a:schemeClr val="dk1"/>
                </a:solidFill>
                <a:highlight>
                  <a:srgbClr val="FFFFFF"/>
                </a:highlight>
              </a:rPr>
              <a:t>50%</a:t>
            </a:r>
            <a:r>
              <a:rPr lang="en" sz="1100">
                <a:solidFill>
                  <a:schemeClr val="dk1"/>
                </a:solidFill>
                <a:highlight>
                  <a:srgbClr val="FFFFFF"/>
                </a:highlight>
              </a:rPr>
              <a:t> of the dataset so removing them wasn’t an option. </a:t>
            </a:r>
            <a:endParaRPr sz="1100">
              <a:solidFill>
                <a:schemeClr val="dk1"/>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 sz="1100">
                <a:solidFill>
                  <a:schemeClr val="dk1"/>
                </a:solidFill>
                <a:highlight>
                  <a:srgbClr val="FFFFFF"/>
                </a:highlight>
              </a:rPr>
              <a:t>Did </a:t>
            </a:r>
            <a:r>
              <a:rPr b="1" lang="en" sz="1100">
                <a:solidFill>
                  <a:schemeClr val="dk1"/>
                </a:solidFill>
                <a:highlight>
                  <a:srgbClr val="FFFFFF"/>
                </a:highlight>
              </a:rPr>
              <a:t>not treat</a:t>
            </a:r>
            <a:r>
              <a:rPr lang="en" sz="1100">
                <a:solidFill>
                  <a:schemeClr val="dk1"/>
                </a:solidFill>
                <a:highlight>
                  <a:srgbClr val="FFFFFF"/>
                </a:highlight>
              </a:rPr>
              <a:t> the outliers as</a:t>
            </a:r>
            <a:r>
              <a:rPr lang="en" sz="1100">
                <a:solidFill>
                  <a:schemeClr val="dk1"/>
                </a:solidFill>
                <a:highlight>
                  <a:srgbClr val="FFFFFF"/>
                </a:highlight>
              </a:rPr>
              <a:t> decision tree models were trained and outliers wouldn’t affect the model much.</a:t>
            </a:r>
            <a:endParaRPr sz="1100">
              <a:solidFill>
                <a:schemeClr val="dk1"/>
              </a:solidFill>
              <a:highlight>
                <a:srgbClr val="FFFFFF"/>
              </a:highlight>
            </a:endParaRPr>
          </a:p>
          <a:p>
            <a:pPr indent="0" lvl="0" marL="0" rtl="0" algn="ctr">
              <a:spcBef>
                <a:spcPts val="0"/>
              </a:spcBef>
              <a:spcAft>
                <a:spcPts val="0"/>
              </a:spcAft>
              <a:buNone/>
            </a:pPr>
            <a:r>
              <a:t/>
            </a:r>
            <a:endParaRPr sz="1100"/>
          </a:p>
        </p:txBody>
      </p:sp>
      <p:sp>
        <p:nvSpPr>
          <p:cNvPr id="310" name="Google Shape;310;p26"/>
          <p:cNvSpPr txBox="1"/>
          <p:nvPr/>
        </p:nvSpPr>
        <p:spPr>
          <a:xfrm>
            <a:off x="36309" y="352775"/>
            <a:ext cx="124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311" name="Google Shape;311;p26"/>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312" name="Google Shape;312;p26"/>
          <p:cNvSpPr txBox="1"/>
          <p:nvPr/>
        </p:nvSpPr>
        <p:spPr>
          <a:xfrm>
            <a:off x="36375" y="1957725"/>
            <a:ext cx="1249200" cy="5541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313" name="Google Shape;313;p26"/>
          <p:cNvSpPr txBox="1"/>
          <p:nvPr/>
        </p:nvSpPr>
        <p:spPr>
          <a:xfrm>
            <a:off x="0" y="2647950"/>
            <a:ext cx="139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314" name="Google Shape;314;p26"/>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315" name="Google Shape;315;p26"/>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 name="Shape 319"/>
        <p:cNvGrpSpPr/>
        <p:nvPr/>
      </p:nvGrpSpPr>
      <p:grpSpPr>
        <a:xfrm>
          <a:off x="0" y="0"/>
          <a:ext cx="0" cy="0"/>
          <a:chOff x="0" y="0"/>
          <a:chExt cx="0" cy="0"/>
        </a:xfrm>
      </p:grpSpPr>
      <p:pic>
        <p:nvPicPr>
          <p:cNvPr id="320" name="Google Shape;320;p27"/>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321" name="Google Shape;321;p27"/>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1448750" y="63225"/>
            <a:ext cx="76191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t/>
            </a:r>
            <a:endParaRPr/>
          </a:p>
        </p:txBody>
      </p:sp>
      <p:sp>
        <p:nvSpPr>
          <p:cNvPr id="323" name="Google Shape;323;p27"/>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4" name="Google Shape;324;p27"/>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325" name="Google Shape;325;p27"/>
          <p:cNvCxnSpPr/>
          <p:nvPr/>
        </p:nvCxnSpPr>
        <p:spPr>
          <a:xfrm flipH="1" rot="10800000">
            <a:off x="1602325" y="608775"/>
            <a:ext cx="7360200" cy="10800"/>
          </a:xfrm>
          <a:prstGeom prst="straightConnector1">
            <a:avLst/>
          </a:prstGeom>
          <a:noFill/>
          <a:ln cap="flat" cmpd="sng" w="28575">
            <a:solidFill>
              <a:srgbClr val="38761D"/>
            </a:solidFill>
            <a:prstDash val="solid"/>
            <a:round/>
            <a:headEnd len="med" w="med" type="none"/>
            <a:tailEnd len="med" w="med" type="none"/>
          </a:ln>
        </p:spPr>
      </p:cxnSp>
      <p:sp>
        <p:nvSpPr>
          <p:cNvPr id="326" name="Google Shape;326;p27"/>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7" name="Google Shape;327;p27"/>
          <p:cNvSpPr txBox="1"/>
          <p:nvPr/>
        </p:nvSpPr>
        <p:spPr>
          <a:xfrm>
            <a:off x="2106550" y="118775"/>
            <a:ext cx="662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Poppins SemiBold"/>
                <a:ea typeface="Poppins SemiBold"/>
                <a:cs typeface="Poppins SemiBold"/>
                <a:sym typeface="Poppins SemiBold"/>
              </a:rPr>
              <a:t>XGBoost ( eXtreme Gradient Boosting)</a:t>
            </a:r>
            <a:endParaRPr sz="2000">
              <a:solidFill>
                <a:srgbClr val="38761D"/>
              </a:solidFill>
              <a:latin typeface="Poppins SemiBold"/>
              <a:ea typeface="Poppins SemiBold"/>
              <a:cs typeface="Poppins SemiBold"/>
              <a:sym typeface="Poppins SemiBold"/>
            </a:endParaRPr>
          </a:p>
        </p:txBody>
      </p:sp>
      <p:sp>
        <p:nvSpPr>
          <p:cNvPr id="328" name="Google Shape;328;p27"/>
          <p:cNvSpPr txBox="1"/>
          <p:nvPr/>
        </p:nvSpPr>
        <p:spPr>
          <a:xfrm>
            <a:off x="1518525" y="680775"/>
            <a:ext cx="3779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XGBoost is an optimized distributed gradient boosting library designed to be highly efficient, flexible and portable.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implements machine learning algorithms under the Gradient Boosting framework. </a:t>
            </a:r>
            <a:endParaRPr/>
          </a:p>
          <a:p>
            <a:pPr indent="0" lvl="0" marL="0" rtl="0" algn="l">
              <a:spcBef>
                <a:spcPts val="0"/>
              </a:spcBef>
              <a:spcAft>
                <a:spcPts val="0"/>
              </a:spcAft>
              <a:buNone/>
            </a:pPr>
            <a:r>
              <a:t/>
            </a:r>
            <a:endParaRPr/>
          </a:p>
        </p:txBody>
      </p:sp>
      <p:pic>
        <p:nvPicPr>
          <p:cNvPr id="329" name="Google Shape;329;p27"/>
          <p:cNvPicPr preferRelativeResize="0"/>
          <p:nvPr/>
        </p:nvPicPr>
        <p:blipFill>
          <a:blip r:embed="rId4">
            <a:alphaModFix/>
          </a:blip>
          <a:stretch>
            <a:fillRect/>
          </a:stretch>
        </p:blipFill>
        <p:spPr>
          <a:xfrm>
            <a:off x="1526575" y="2279945"/>
            <a:ext cx="3549450" cy="2712754"/>
          </a:xfrm>
          <a:prstGeom prst="rect">
            <a:avLst/>
          </a:prstGeom>
          <a:noFill/>
          <a:ln>
            <a:noFill/>
          </a:ln>
        </p:spPr>
      </p:pic>
      <p:pic>
        <p:nvPicPr>
          <p:cNvPr id="330" name="Google Shape;330;p27"/>
          <p:cNvPicPr preferRelativeResize="0"/>
          <p:nvPr/>
        </p:nvPicPr>
        <p:blipFill>
          <a:blip r:embed="rId5">
            <a:alphaModFix/>
          </a:blip>
          <a:stretch>
            <a:fillRect/>
          </a:stretch>
        </p:blipFill>
        <p:spPr>
          <a:xfrm>
            <a:off x="5332000" y="789550"/>
            <a:ext cx="3097675" cy="1317017"/>
          </a:xfrm>
          <a:prstGeom prst="rect">
            <a:avLst/>
          </a:prstGeom>
          <a:noFill/>
          <a:ln>
            <a:noFill/>
          </a:ln>
        </p:spPr>
      </p:pic>
      <p:sp>
        <p:nvSpPr>
          <p:cNvPr id="331" name="Google Shape;331;p27"/>
          <p:cNvSpPr/>
          <p:nvPr/>
        </p:nvSpPr>
        <p:spPr>
          <a:xfrm>
            <a:off x="5727662" y="1429500"/>
            <a:ext cx="757500" cy="7575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7277109" y="1429500"/>
            <a:ext cx="757500" cy="7575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27"/>
          <p:cNvPicPr preferRelativeResize="0"/>
          <p:nvPr/>
        </p:nvPicPr>
        <p:blipFill>
          <a:blip r:embed="rId6">
            <a:alphaModFix/>
          </a:blip>
          <a:stretch>
            <a:fillRect/>
          </a:stretch>
        </p:blipFill>
        <p:spPr>
          <a:xfrm>
            <a:off x="5297625" y="2274826"/>
            <a:ext cx="3203923" cy="291900"/>
          </a:xfrm>
          <a:prstGeom prst="rect">
            <a:avLst/>
          </a:prstGeom>
          <a:noFill/>
          <a:ln>
            <a:noFill/>
          </a:ln>
        </p:spPr>
      </p:pic>
      <p:graphicFrame>
        <p:nvGraphicFramePr>
          <p:cNvPr id="334" name="Google Shape;334;p27"/>
          <p:cNvGraphicFramePr/>
          <p:nvPr/>
        </p:nvGraphicFramePr>
        <p:xfrm>
          <a:off x="5297625" y="2658775"/>
          <a:ext cx="3000000" cy="3000000"/>
        </p:xfrm>
        <a:graphic>
          <a:graphicData uri="http://schemas.openxmlformats.org/drawingml/2006/table">
            <a:tbl>
              <a:tblPr>
                <a:noFill/>
                <a:tableStyleId>{C3195FF9-176C-47CD-921D-F56E400BF7ED}</a:tableStyleId>
              </a:tblPr>
              <a:tblGrid>
                <a:gridCol w="1601975"/>
                <a:gridCol w="1601975"/>
              </a:tblGrid>
              <a:tr h="451550">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Poppins SemiBold"/>
                          <a:ea typeface="Poppins SemiBold"/>
                          <a:cs typeface="Poppins SemiBold"/>
                          <a:sym typeface="Poppins SemiBold"/>
                        </a:rPr>
                        <a:t>Test Accuracy</a:t>
                      </a:r>
                      <a:endParaRPr>
                        <a:latin typeface="Poppins SemiBold"/>
                        <a:ea typeface="Poppins SemiBold"/>
                        <a:cs typeface="Poppins SemiBold"/>
                        <a:sym typeface="Poppins SemiBold"/>
                      </a:endParaRPr>
                    </a:p>
                  </a:txBody>
                  <a:tcPr marT="91425" marB="91425" marR="91425" marL="91425">
                    <a:lnT cap="flat" cmpd="sng" w="12700">
                      <a:solidFill>
                        <a:srgbClr val="FFFFFF"/>
                      </a:solidFill>
                      <a:prstDash val="solid"/>
                      <a:round/>
                      <a:headEnd len="sm" w="sm" type="none"/>
                      <a:tailEnd len="sm" w="sm" type="none"/>
                    </a:lnT>
                    <a:solidFill>
                      <a:srgbClr val="D9EAD3"/>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Poppins SemiBold"/>
                          <a:ea typeface="Poppins SemiBold"/>
                          <a:cs typeface="Poppins SemiBold"/>
                          <a:sym typeface="Poppins SemiBold"/>
                        </a:rPr>
                        <a:t>71</a:t>
                      </a:r>
                      <a:r>
                        <a:rPr lang="en" sz="1100">
                          <a:solidFill>
                            <a:schemeClr val="dk1"/>
                          </a:solidFill>
                          <a:latin typeface="Poppins SemiBold"/>
                          <a:ea typeface="Poppins SemiBold"/>
                          <a:cs typeface="Poppins SemiBold"/>
                          <a:sym typeface="Poppins SemiBold"/>
                        </a:rPr>
                        <a:t>.2</a:t>
                      </a:r>
                      <a:endParaRPr>
                        <a:latin typeface="Poppins SemiBold"/>
                        <a:ea typeface="Poppins SemiBold"/>
                        <a:cs typeface="Poppins SemiBold"/>
                        <a:sym typeface="Poppins SemiBold"/>
                      </a:endParaRPr>
                    </a:p>
                  </a:txBody>
                  <a:tcPr marT="91425" marB="91425" marR="91425" marL="91425">
                    <a:lnT cap="flat" cmpd="sng" w="12700">
                      <a:solidFill>
                        <a:srgbClr val="FFFFFF"/>
                      </a:solidFill>
                      <a:prstDash val="solid"/>
                      <a:round/>
                      <a:headEnd len="sm" w="sm" type="none"/>
                      <a:tailEnd len="sm" w="sm" type="none"/>
                    </a:lnT>
                    <a:solidFill>
                      <a:srgbClr val="D9EAD3"/>
                    </a:solidFill>
                  </a:tcPr>
                </a:tc>
              </a:tr>
              <a:tr h="451550">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Poppins SemiBold"/>
                          <a:ea typeface="Poppins SemiBold"/>
                          <a:cs typeface="Poppins SemiBold"/>
                          <a:sym typeface="Poppins SemiBold"/>
                        </a:rPr>
                        <a:t>Training Accuracy</a:t>
                      </a:r>
                      <a:endParaRPr>
                        <a:latin typeface="Poppins SemiBold"/>
                        <a:ea typeface="Poppins SemiBold"/>
                        <a:cs typeface="Poppins SemiBold"/>
                        <a:sym typeface="Poppins SemiBold"/>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Poppins SemiBold"/>
                          <a:ea typeface="Poppins SemiBold"/>
                          <a:cs typeface="Poppins SemiBold"/>
                          <a:sym typeface="Poppins SemiBold"/>
                        </a:rPr>
                        <a:t>99</a:t>
                      </a:r>
                      <a:r>
                        <a:rPr lang="en" sz="1100">
                          <a:solidFill>
                            <a:schemeClr val="dk1"/>
                          </a:solidFill>
                          <a:latin typeface="Poppins SemiBold"/>
                          <a:ea typeface="Poppins SemiBold"/>
                          <a:cs typeface="Poppins SemiBold"/>
                          <a:sym typeface="Poppins SemiBold"/>
                        </a:rPr>
                        <a:t>.95</a:t>
                      </a:r>
                      <a:endParaRPr>
                        <a:latin typeface="Poppins SemiBold"/>
                        <a:ea typeface="Poppins SemiBold"/>
                        <a:cs typeface="Poppins SemiBold"/>
                        <a:sym typeface="Poppins SemiBold"/>
                      </a:endParaRPr>
                    </a:p>
                  </a:txBody>
                  <a:tcPr marT="91425" marB="91425" marR="91425" marL="91425"/>
                </a:tc>
              </a:tr>
              <a:tr h="451550">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Poppins SemiBold"/>
                          <a:ea typeface="Poppins SemiBold"/>
                          <a:cs typeface="Poppins SemiBold"/>
                          <a:sym typeface="Poppins SemiBold"/>
                        </a:rPr>
                        <a:t>Bidding Value</a:t>
                      </a:r>
                      <a:endParaRPr>
                        <a:latin typeface="Poppins SemiBold"/>
                        <a:ea typeface="Poppins SemiBold"/>
                        <a:cs typeface="Poppins SemiBold"/>
                        <a:sym typeface="Poppins SemiBold"/>
                      </a:endParaRPr>
                    </a:p>
                  </a:txBody>
                  <a:tcPr marT="91425" marB="91425" marR="91425" marL="91425">
                    <a:solidFill>
                      <a:srgbClr val="D9EAD3"/>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Poppins SemiBold"/>
                          <a:ea typeface="Poppins SemiBold"/>
                          <a:cs typeface="Poppins SemiBold"/>
                          <a:sym typeface="Poppins SemiBold"/>
                        </a:rPr>
                        <a:t>7540</a:t>
                      </a:r>
                      <a:endParaRPr>
                        <a:latin typeface="Poppins SemiBold"/>
                        <a:ea typeface="Poppins SemiBold"/>
                        <a:cs typeface="Poppins SemiBold"/>
                        <a:sym typeface="Poppins SemiBold"/>
                      </a:endParaRPr>
                    </a:p>
                  </a:txBody>
                  <a:tcPr marT="91425" marB="91425" marR="91425" marL="91425">
                    <a:solidFill>
                      <a:srgbClr val="D9EAD3"/>
                    </a:solidFill>
                  </a:tcPr>
                </a:tc>
              </a:tr>
              <a:tr h="451550">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Poppins SemiBold"/>
                          <a:ea typeface="Poppins SemiBold"/>
                          <a:cs typeface="Poppins SemiBold"/>
                          <a:sym typeface="Poppins SemiBold"/>
                        </a:rPr>
                        <a:t>Revenue Collected</a:t>
                      </a:r>
                      <a:endParaRPr sz="1100">
                        <a:solidFill>
                          <a:schemeClr val="dk1"/>
                        </a:solidFill>
                        <a:latin typeface="Poppins SemiBold"/>
                        <a:ea typeface="Poppins SemiBold"/>
                        <a:cs typeface="Poppins SemiBold"/>
                        <a:sym typeface="Poppins SemiBold"/>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Poppins SemiBold"/>
                          <a:ea typeface="Poppins SemiBold"/>
                          <a:cs typeface="Poppins SemiBold"/>
                          <a:sym typeface="Poppins SemiBold"/>
                        </a:rPr>
                        <a:t>12488</a:t>
                      </a:r>
                      <a:endParaRPr>
                        <a:latin typeface="Poppins SemiBold"/>
                        <a:ea typeface="Poppins SemiBold"/>
                        <a:cs typeface="Poppins SemiBold"/>
                        <a:sym typeface="Poppins SemiBold"/>
                      </a:endParaRPr>
                    </a:p>
                  </a:txBody>
                  <a:tcPr marT="91425" marB="91425" marR="91425" marL="91425"/>
                </a:tc>
              </a:tr>
              <a:tr h="451550">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Poppins SemiBold"/>
                          <a:ea typeface="Poppins SemiBold"/>
                          <a:cs typeface="Poppins SemiBold"/>
                          <a:sym typeface="Poppins SemiBold"/>
                        </a:rPr>
                        <a:t>F1-score</a:t>
                      </a:r>
                      <a:endParaRPr sz="1100">
                        <a:solidFill>
                          <a:schemeClr val="dk1"/>
                        </a:solidFill>
                        <a:latin typeface="Poppins SemiBold"/>
                        <a:ea typeface="Poppins SemiBold"/>
                        <a:cs typeface="Poppins SemiBold"/>
                        <a:sym typeface="Poppins SemiBold"/>
                      </a:endParaRPr>
                    </a:p>
                  </a:txBody>
                  <a:tcPr marT="91425" marB="91425" marR="91425" marL="91425">
                    <a:solidFill>
                      <a:srgbClr val="D9EAD3"/>
                    </a:solidFill>
                  </a:tcPr>
                </a:tc>
                <a:tc>
                  <a:txBody>
                    <a:bodyPr/>
                    <a:lstStyle/>
                    <a:p>
                      <a:pPr indent="0" lvl="0" marL="0" rtl="0" algn="ctr">
                        <a:spcBef>
                          <a:spcPts val="0"/>
                        </a:spcBef>
                        <a:spcAft>
                          <a:spcPts val="0"/>
                        </a:spcAft>
                        <a:buNone/>
                      </a:pPr>
                      <a:r>
                        <a:rPr lang="en" sz="1100">
                          <a:latin typeface="Poppins SemiBold"/>
                          <a:ea typeface="Poppins SemiBold"/>
                          <a:cs typeface="Poppins SemiBold"/>
                          <a:sym typeface="Poppins SemiBold"/>
                        </a:rPr>
                        <a:t>0.688</a:t>
                      </a:r>
                      <a:endParaRPr sz="1100">
                        <a:latin typeface="Poppins SemiBold"/>
                        <a:ea typeface="Poppins SemiBold"/>
                        <a:cs typeface="Poppins SemiBold"/>
                        <a:sym typeface="Poppins SemiBold"/>
                      </a:endParaRPr>
                    </a:p>
                  </a:txBody>
                  <a:tcPr marT="91425" marB="91425" marR="91425" marL="91425">
                    <a:solidFill>
                      <a:srgbClr val="D9EAD3"/>
                    </a:solidFill>
                  </a:tcPr>
                </a:tc>
              </a:tr>
            </a:tbl>
          </a:graphicData>
        </a:graphic>
      </p:graphicFrame>
      <p:sp>
        <p:nvSpPr>
          <p:cNvPr id="335" name="Google Shape;335;p27"/>
          <p:cNvSpPr txBox="1"/>
          <p:nvPr/>
        </p:nvSpPr>
        <p:spPr>
          <a:xfrm>
            <a:off x="36309" y="352775"/>
            <a:ext cx="124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336" name="Google Shape;336;p27"/>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337" name="Google Shape;337;p27"/>
          <p:cNvSpPr txBox="1"/>
          <p:nvPr/>
        </p:nvSpPr>
        <p:spPr>
          <a:xfrm>
            <a:off x="43568" y="18815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338" name="Google Shape;338;p27"/>
          <p:cNvSpPr txBox="1"/>
          <p:nvPr/>
        </p:nvSpPr>
        <p:spPr>
          <a:xfrm>
            <a:off x="0" y="2647950"/>
            <a:ext cx="1392600" cy="5541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339" name="Google Shape;339;p27"/>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340" name="Google Shape;340;p27"/>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4" name="Shape 344"/>
        <p:cNvGrpSpPr/>
        <p:nvPr/>
      </p:nvGrpSpPr>
      <p:grpSpPr>
        <a:xfrm>
          <a:off x="0" y="0"/>
          <a:ext cx="0" cy="0"/>
          <a:chOff x="0" y="0"/>
          <a:chExt cx="0" cy="0"/>
        </a:xfrm>
      </p:grpSpPr>
      <p:pic>
        <p:nvPicPr>
          <p:cNvPr id="345" name="Google Shape;345;p28"/>
          <p:cNvPicPr preferRelativeResize="0"/>
          <p:nvPr/>
        </p:nvPicPr>
        <p:blipFill rotWithShape="1">
          <a:blip r:embed="rId3">
            <a:alphaModFix amt="85000"/>
          </a:blip>
          <a:srcRect b="15390" l="0" r="0" t="0"/>
          <a:stretch/>
        </p:blipFill>
        <p:spPr>
          <a:xfrm>
            <a:off x="0" y="-12975"/>
            <a:ext cx="9144003" cy="5156475"/>
          </a:xfrm>
          <a:prstGeom prst="rect">
            <a:avLst/>
          </a:prstGeom>
          <a:noFill/>
          <a:ln>
            <a:noFill/>
          </a:ln>
        </p:spPr>
      </p:pic>
      <p:sp>
        <p:nvSpPr>
          <p:cNvPr id="346" name="Google Shape;346;p28"/>
          <p:cNvSpPr/>
          <p:nvPr/>
        </p:nvSpPr>
        <p:spPr>
          <a:xfrm>
            <a:off x="3177900" y="3073275"/>
            <a:ext cx="2059800" cy="615600"/>
          </a:xfrm>
          <a:prstGeom prst="rect">
            <a:avLst/>
          </a:prstGeom>
          <a:solidFill>
            <a:srgbClr val="FFFFFF"/>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1448750" y="63225"/>
            <a:ext cx="7619100" cy="5019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8" name="Google Shape;348;p28"/>
          <p:cNvSpPr txBox="1"/>
          <p:nvPr/>
        </p:nvSpPr>
        <p:spPr>
          <a:xfrm>
            <a:off x="56150" y="1639625"/>
            <a:ext cx="1392600" cy="29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9" name="Google Shape;349;p28"/>
          <p:cNvSpPr txBox="1"/>
          <p:nvPr/>
        </p:nvSpPr>
        <p:spPr>
          <a:xfrm>
            <a:off x="67375" y="1572250"/>
            <a:ext cx="1628400" cy="3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350" name="Google Shape;350;p28"/>
          <p:cNvCxnSpPr/>
          <p:nvPr/>
        </p:nvCxnSpPr>
        <p:spPr>
          <a:xfrm>
            <a:off x="1907575" y="707500"/>
            <a:ext cx="6704400" cy="0"/>
          </a:xfrm>
          <a:prstGeom prst="straightConnector1">
            <a:avLst/>
          </a:prstGeom>
          <a:noFill/>
          <a:ln cap="flat" cmpd="sng" w="28575">
            <a:solidFill>
              <a:srgbClr val="38761D"/>
            </a:solidFill>
            <a:prstDash val="solid"/>
            <a:round/>
            <a:headEnd len="med" w="med" type="none"/>
            <a:tailEnd len="med" w="med" type="none"/>
          </a:ln>
        </p:spPr>
      </p:cxnSp>
      <p:sp>
        <p:nvSpPr>
          <p:cNvPr id="351" name="Google Shape;351;p28"/>
          <p:cNvSpPr txBox="1"/>
          <p:nvPr/>
        </p:nvSpPr>
        <p:spPr>
          <a:xfrm>
            <a:off x="2366000" y="1860275"/>
            <a:ext cx="1111500" cy="54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2" name="Google Shape;352;p28"/>
          <p:cNvSpPr txBox="1"/>
          <p:nvPr/>
        </p:nvSpPr>
        <p:spPr>
          <a:xfrm>
            <a:off x="2138600" y="157225"/>
            <a:ext cx="662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38761D"/>
                </a:solidFill>
                <a:latin typeface="Poppins SemiBold"/>
                <a:ea typeface="Poppins SemiBold"/>
                <a:cs typeface="Poppins SemiBold"/>
                <a:sym typeface="Poppins SemiBold"/>
              </a:rPr>
              <a:t>CatBoost</a:t>
            </a:r>
            <a:endParaRPr sz="2000">
              <a:solidFill>
                <a:srgbClr val="38761D"/>
              </a:solidFill>
              <a:latin typeface="Poppins SemiBold"/>
              <a:ea typeface="Poppins SemiBold"/>
              <a:cs typeface="Poppins SemiBold"/>
              <a:sym typeface="Poppins SemiBold"/>
            </a:endParaRPr>
          </a:p>
        </p:txBody>
      </p:sp>
      <p:sp>
        <p:nvSpPr>
          <p:cNvPr id="353" name="Google Shape;353;p28"/>
          <p:cNvSpPr txBox="1"/>
          <p:nvPr/>
        </p:nvSpPr>
        <p:spPr>
          <a:xfrm>
            <a:off x="1594725" y="833175"/>
            <a:ext cx="35505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rPr>
              <a:t>CatBoost grows oblivious trees, which means that the trees are grown by imposing the rule that all nodes at the same level, test the same predictor with the same condition, and hence an index of a leaf can be calculated with bitwise operations</a:t>
            </a:r>
            <a:endParaRPr/>
          </a:p>
          <a:p>
            <a:pPr indent="0" lvl="0" marL="0" rtl="0" algn="l">
              <a:spcBef>
                <a:spcPts val="0"/>
              </a:spcBef>
              <a:spcAft>
                <a:spcPts val="0"/>
              </a:spcAft>
              <a:buNone/>
            </a:pPr>
            <a:r>
              <a:t/>
            </a:r>
            <a:endParaRPr/>
          </a:p>
        </p:txBody>
      </p:sp>
      <p:pic>
        <p:nvPicPr>
          <p:cNvPr id="354" name="Google Shape;354;p28"/>
          <p:cNvPicPr preferRelativeResize="0"/>
          <p:nvPr/>
        </p:nvPicPr>
        <p:blipFill>
          <a:blip r:embed="rId4">
            <a:alphaModFix/>
          </a:blip>
          <a:stretch>
            <a:fillRect/>
          </a:stretch>
        </p:blipFill>
        <p:spPr>
          <a:xfrm>
            <a:off x="5332000" y="789550"/>
            <a:ext cx="3097675" cy="1317017"/>
          </a:xfrm>
          <a:prstGeom prst="rect">
            <a:avLst/>
          </a:prstGeom>
          <a:noFill/>
          <a:ln>
            <a:noFill/>
          </a:ln>
        </p:spPr>
      </p:pic>
      <p:sp>
        <p:nvSpPr>
          <p:cNvPr id="355" name="Google Shape;355;p28"/>
          <p:cNvSpPr/>
          <p:nvPr/>
        </p:nvSpPr>
        <p:spPr>
          <a:xfrm>
            <a:off x="5727662" y="1429500"/>
            <a:ext cx="757500" cy="757500"/>
          </a:xfrm>
          <a:prstGeom prst="ellipse">
            <a:avLst/>
          </a:prstGeom>
          <a:solidFill>
            <a:srgbClr val="FFFFFF"/>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7277109" y="1429500"/>
            <a:ext cx="757500" cy="757500"/>
          </a:xfrm>
          <a:prstGeom prst="ellipse">
            <a:avLst/>
          </a:prstGeom>
          <a:solidFill>
            <a:srgbClr val="FFFFFF"/>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28"/>
          <p:cNvPicPr preferRelativeResize="0"/>
          <p:nvPr/>
        </p:nvPicPr>
        <p:blipFill>
          <a:blip r:embed="rId5">
            <a:alphaModFix/>
          </a:blip>
          <a:stretch>
            <a:fillRect/>
          </a:stretch>
        </p:blipFill>
        <p:spPr>
          <a:xfrm>
            <a:off x="5297625" y="2274826"/>
            <a:ext cx="3203923" cy="291900"/>
          </a:xfrm>
          <a:prstGeom prst="rect">
            <a:avLst/>
          </a:prstGeom>
          <a:noFill/>
          <a:ln>
            <a:noFill/>
          </a:ln>
        </p:spPr>
      </p:pic>
      <p:graphicFrame>
        <p:nvGraphicFramePr>
          <p:cNvPr id="358" name="Google Shape;358;p28"/>
          <p:cNvGraphicFramePr/>
          <p:nvPr/>
        </p:nvGraphicFramePr>
        <p:xfrm>
          <a:off x="5297625" y="2658775"/>
          <a:ext cx="3000000" cy="3000000"/>
        </p:xfrm>
        <a:graphic>
          <a:graphicData uri="http://schemas.openxmlformats.org/drawingml/2006/table">
            <a:tbl>
              <a:tblPr>
                <a:noFill/>
                <a:tableStyleId>{C3195FF9-176C-47CD-921D-F56E400BF7ED}</a:tableStyleId>
              </a:tblPr>
              <a:tblGrid>
                <a:gridCol w="1601975"/>
                <a:gridCol w="1601975"/>
              </a:tblGrid>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Test Accuracy</a:t>
                      </a:r>
                      <a:endParaRPr>
                        <a:latin typeface="Poppins SemiBold"/>
                        <a:ea typeface="Poppins SemiBold"/>
                        <a:cs typeface="Poppins SemiBold"/>
                        <a:sym typeface="Poppins SemiBold"/>
                      </a:endParaRPr>
                    </a:p>
                  </a:txBody>
                  <a:tcPr marT="91425" marB="91425" marR="91425" marL="91425">
                    <a:lnT cap="flat" cmpd="sng" w="12700">
                      <a:solidFill>
                        <a:srgbClr val="FFFFFF"/>
                      </a:solidFill>
                      <a:prstDash val="solid"/>
                      <a:round/>
                      <a:headEnd len="sm" w="sm" type="none"/>
                      <a:tailEnd len="sm" w="sm" type="none"/>
                    </a:lnT>
                    <a:solidFill>
                      <a:srgbClr val="D9EAD3"/>
                    </a:solidFill>
                  </a:tcPr>
                </a:tc>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68</a:t>
                      </a:r>
                      <a:r>
                        <a:rPr lang="en" sz="1100">
                          <a:solidFill>
                            <a:schemeClr val="dk1"/>
                          </a:solidFill>
                          <a:latin typeface="Poppins SemiBold"/>
                          <a:ea typeface="Poppins SemiBold"/>
                          <a:cs typeface="Poppins SemiBold"/>
                          <a:sym typeface="Poppins SemiBold"/>
                        </a:rPr>
                        <a:t>.00</a:t>
                      </a:r>
                      <a:endParaRPr>
                        <a:latin typeface="Poppins SemiBold"/>
                        <a:ea typeface="Poppins SemiBold"/>
                        <a:cs typeface="Poppins SemiBold"/>
                        <a:sym typeface="Poppins SemiBold"/>
                      </a:endParaRPr>
                    </a:p>
                  </a:txBody>
                  <a:tcPr marT="91425" marB="91425" marR="91425" marL="91425">
                    <a:lnT cap="flat" cmpd="sng" w="12700">
                      <a:solidFill>
                        <a:srgbClr val="FFFFFF"/>
                      </a:solidFill>
                      <a:prstDash val="solid"/>
                      <a:round/>
                      <a:headEnd len="sm" w="sm" type="none"/>
                      <a:tailEnd len="sm" w="sm" type="none"/>
                    </a:lnT>
                    <a:solidFill>
                      <a:srgbClr val="D9EAD3"/>
                    </a:solidFill>
                  </a:tcPr>
                </a:tc>
              </a:tr>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Training Accuracy</a:t>
                      </a:r>
                      <a:endParaRPr>
                        <a:latin typeface="Poppins SemiBold"/>
                        <a:ea typeface="Poppins SemiBold"/>
                        <a:cs typeface="Poppins SemiBold"/>
                        <a:sym typeface="Poppins SemiBold"/>
                      </a:endParaRPr>
                    </a:p>
                  </a:txBody>
                  <a:tcPr marT="91425" marB="91425" marR="91425" marL="91425"/>
                </a:tc>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77.05</a:t>
                      </a:r>
                      <a:endParaRPr>
                        <a:latin typeface="Poppins SemiBold"/>
                        <a:ea typeface="Poppins SemiBold"/>
                        <a:cs typeface="Poppins SemiBold"/>
                        <a:sym typeface="Poppins SemiBold"/>
                      </a:endParaRPr>
                    </a:p>
                  </a:txBody>
                  <a:tcPr marT="91425" marB="91425" marR="91425" marL="91425"/>
                </a:tc>
              </a:tr>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Bidding Value</a:t>
                      </a:r>
                      <a:endParaRPr>
                        <a:latin typeface="Poppins SemiBold"/>
                        <a:ea typeface="Poppins SemiBold"/>
                        <a:cs typeface="Poppins SemiBold"/>
                        <a:sym typeface="Poppins SemiBold"/>
                      </a:endParaRPr>
                    </a:p>
                  </a:txBody>
                  <a:tcPr marT="91425" marB="91425" marR="91425" marL="91425">
                    <a:solidFill>
                      <a:srgbClr val="D9EAD3"/>
                    </a:solidFill>
                  </a:tcPr>
                </a:tc>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7539</a:t>
                      </a:r>
                      <a:endParaRPr>
                        <a:latin typeface="Poppins SemiBold"/>
                        <a:ea typeface="Poppins SemiBold"/>
                        <a:cs typeface="Poppins SemiBold"/>
                        <a:sym typeface="Poppins SemiBold"/>
                      </a:endParaRPr>
                    </a:p>
                  </a:txBody>
                  <a:tcPr marT="91425" marB="91425" marR="91425" marL="91425">
                    <a:solidFill>
                      <a:srgbClr val="D9EAD3"/>
                    </a:solidFill>
                  </a:tcPr>
                </a:tc>
              </a:tr>
              <a:tr h="451550">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Revenue Collected</a:t>
                      </a:r>
                      <a:endParaRPr sz="1100">
                        <a:solidFill>
                          <a:schemeClr val="dk1"/>
                        </a:solidFill>
                        <a:latin typeface="Poppins SemiBold"/>
                        <a:ea typeface="Poppins SemiBold"/>
                        <a:cs typeface="Poppins SemiBold"/>
                        <a:sym typeface="Poppins SemiBold"/>
                      </a:endParaRPr>
                    </a:p>
                  </a:txBody>
                  <a:tcPr marT="91425" marB="91425" marR="91425" marL="91425"/>
                </a:tc>
                <a:tc>
                  <a:txBody>
                    <a:bodyPr/>
                    <a:lstStyle/>
                    <a:p>
                      <a:pPr indent="0" lvl="0" marL="0" rtl="0" algn="ctr">
                        <a:lnSpc>
                          <a:spcPct val="115000"/>
                        </a:lnSpc>
                        <a:spcBef>
                          <a:spcPts val="0"/>
                        </a:spcBef>
                        <a:spcAft>
                          <a:spcPts val="0"/>
                        </a:spcAft>
                        <a:buNone/>
                      </a:pPr>
                      <a:r>
                        <a:rPr lang="en" sz="1100">
                          <a:solidFill>
                            <a:schemeClr val="dk1"/>
                          </a:solidFill>
                          <a:latin typeface="Poppins SemiBold"/>
                          <a:ea typeface="Poppins SemiBold"/>
                          <a:cs typeface="Poppins SemiBold"/>
                          <a:sym typeface="Poppins SemiBold"/>
                        </a:rPr>
                        <a:t>13972</a:t>
                      </a:r>
                      <a:endParaRPr>
                        <a:latin typeface="Poppins SemiBold"/>
                        <a:ea typeface="Poppins SemiBold"/>
                        <a:cs typeface="Poppins SemiBold"/>
                        <a:sym typeface="Poppins SemiBold"/>
                      </a:endParaRPr>
                    </a:p>
                  </a:txBody>
                  <a:tcPr marT="91425" marB="91425" marR="91425" marL="91425"/>
                </a:tc>
              </a:tr>
              <a:tr h="451550">
                <a:tc>
                  <a:txBody>
                    <a:bodyPr/>
                    <a:lstStyle/>
                    <a:p>
                      <a:pPr indent="0" lvl="0" marL="0" rtl="0" algn="ctr">
                        <a:spcBef>
                          <a:spcPts val="0"/>
                        </a:spcBef>
                        <a:spcAft>
                          <a:spcPts val="0"/>
                        </a:spcAft>
                        <a:buNone/>
                      </a:pPr>
                      <a:r>
                        <a:rPr lang="en" sz="1100">
                          <a:solidFill>
                            <a:schemeClr val="dk1"/>
                          </a:solidFill>
                          <a:latin typeface="Poppins SemiBold"/>
                          <a:ea typeface="Poppins SemiBold"/>
                          <a:cs typeface="Poppins SemiBold"/>
                          <a:sym typeface="Poppins SemiBold"/>
                        </a:rPr>
                        <a:t>F1-score</a:t>
                      </a:r>
                      <a:endParaRPr sz="1100">
                        <a:solidFill>
                          <a:schemeClr val="dk1"/>
                        </a:solidFill>
                        <a:latin typeface="Poppins SemiBold"/>
                        <a:ea typeface="Poppins SemiBold"/>
                        <a:cs typeface="Poppins SemiBold"/>
                        <a:sym typeface="Poppins SemiBold"/>
                      </a:endParaRPr>
                    </a:p>
                  </a:txBody>
                  <a:tcPr marT="91425" marB="91425" marR="91425" marL="91425">
                    <a:solidFill>
                      <a:srgbClr val="D9EAD3"/>
                    </a:solidFill>
                  </a:tcPr>
                </a:tc>
                <a:tc>
                  <a:txBody>
                    <a:bodyPr/>
                    <a:lstStyle/>
                    <a:p>
                      <a:pPr indent="0" lvl="0" marL="0" rtl="0" algn="ctr">
                        <a:spcBef>
                          <a:spcPts val="0"/>
                        </a:spcBef>
                        <a:spcAft>
                          <a:spcPts val="0"/>
                        </a:spcAft>
                        <a:buNone/>
                      </a:pPr>
                      <a:r>
                        <a:rPr lang="en" sz="1100">
                          <a:latin typeface="Poppins SemiBold"/>
                          <a:ea typeface="Poppins SemiBold"/>
                          <a:cs typeface="Poppins SemiBold"/>
                          <a:sym typeface="Poppins SemiBold"/>
                        </a:rPr>
                        <a:t>0.656</a:t>
                      </a:r>
                      <a:endParaRPr sz="1100">
                        <a:latin typeface="Poppins SemiBold"/>
                        <a:ea typeface="Poppins SemiBold"/>
                        <a:cs typeface="Poppins SemiBold"/>
                        <a:sym typeface="Poppins SemiBold"/>
                      </a:endParaRPr>
                    </a:p>
                  </a:txBody>
                  <a:tcPr marT="91425" marB="91425" marR="91425" marL="91425">
                    <a:solidFill>
                      <a:srgbClr val="D9EAD3"/>
                    </a:solidFill>
                  </a:tcPr>
                </a:tc>
              </a:tr>
            </a:tbl>
          </a:graphicData>
        </a:graphic>
      </p:graphicFrame>
      <p:sp>
        <p:nvSpPr>
          <p:cNvPr id="359" name="Google Shape;359;p28"/>
          <p:cNvSpPr/>
          <p:nvPr/>
        </p:nvSpPr>
        <p:spPr>
          <a:xfrm>
            <a:off x="5362475" y="822525"/>
            <a:ext cx="3076500" cy="2031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txBox="1"/>
          <p:nvPr/>
        </p:nvSpPr>
        <p:spPr>
          <a:xfrm>
            <a:off x="6216350" y="767700"/>
            <a:ext cx="244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oppins SemiBold"/>
                <a:ea typeface="Poppins SemiBold"/>
                <a:cs typeface="Poppins SemiBold"/>
                <a:sym typeface="Poppins SemiBold"/>
              </a:rPr>
              <a:t>Why Catboost?</a:t>
            </a:r>
            <a:endParaRPr sz="1200">
              <a:latin typeface="Poppins SemiBold"/>
              <a:ea typeface="Poppins SemiBold"/>
              <a:cs typeface="Poppins SemiBold"/>
              <a:sym typeface="Poppins SemiBold"/>
            </a:endParaRPr>
          </a:p>
        </p:txBody>
      </p:sp>
      <p:sp>
        <p:nvSpPr>
          <p:cNvPr id="361" name="Google Shape;361;p28"/>
          <p:cNvSpPr txBox="1"/>
          <p:nvPr/>
        </p:nvSpPr>
        <p:spPr>
          <a:xfrm>
            <a:off x="36309" y="352775"/>
            <a:ext cx="124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Exploratory Data Analysis </a:t>
            </a:r>
            <a:endParaRPr b="1" sz="1200">
              <a:solidFill>
                <a:srgbClr val="FFFFFF"/>
              </a:solidFill>
              <a:latin typeface="Poppins"/>
              <a:ea typeface="Poppins"/>
              <a:cs typeface="Poppins"/>
              <a:sym typeface="Poppins"/>
            </a:endParaRPr>
          </a:p>
        </p:txBody>
      </p:sp>
      <p:sp>
        <p:nvSpPr>
          <p:cNvPr id="362" name="Google Shape;362;p28"/>
          <p:cNvSpPr txBox="1"/>
          <p:nvPr/>
        </p:nvSpPr>
        <p:spPr>
          <a:xfrm>
            <a:off x="43568" y="1163449"/>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Feature Selection</a:t>
            </a:r>
            <a:endParaRPr b="1" sz="1200">
              <a:solidFill>
                <a:srgbClr val="FFFFFF"/>
              </a:solidFill>
              <a:latin typeface="Poppins"/>
              <a:ea typeface="Poppins"/>
              <a:cs typeface="Poppins"/>
              <a:sym typeface="Poppins"/>
            </a:endParaRPr>
          </a:p>
        </p:txBody>
      </p:sp>
      <p:sp>
        <p:nvSpPr>
          <p:cNvPr id="363" name="Google Shape;363;p28"/>
          <p:cNvSpPr txBox="1"/>
          <p:nvPr/>
        </p:nvSpPr>
        <p:spPr>
          <a:xfrm>
            <a:off x="43568" y="1957725"/>
            <a:ext cx="12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Anomaly Detection</a:t>
            </a:r>
            <a:endParaRPr b="1" sz="1200">
              <a:solidFill>
                <a:srgbClr val="FFFFFF"/>
              </a:solidFill>
              <a:latin typeface="Poppins"/>
              <a:ea typeface="Poppins"/>
              <a:cs typeface="Poppins"/>
              <a:sym typeface="Poppins"/>
            </a:endParaRPr>
          </a:p>
        </p:txBody>
      </p:sp>
      <p:sp>
        <p:nvSpPr>
          <p:cNvPr id="364" name="Google Shape;364;p28"/>
          <p:cNvSpPr txBox="1"/>
          <p:nvPr/>
        </p:nvSpPr>
        <p:spPr>
          <a:xfrm>
            <a:off x="0" y="2647950"/>
            <a:ext cx="1392600" cy="5541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Classification Models</a:t>
            </a:r>
            <a:endParaRPr b="1" sz="1200">
              <a:solidFill>
                <a:srgbClr val="FFFFFF"/>
              </a:solidFill>
              <a:latin typeface="Poppins"/>
              <a:ea typeface="Poppins"/>
              <a:cs typeface="Poppins"/>
              <a:sym typeface="Poppins"/>
            </a:endParaRPr>
          </a:p>
        </p:txBody>
      </p:sp>
      <p:sp>
        <p:nvSpPr>
          <p:cNvPr id="365" name="Google Shape;365;p28"/>
          <p:cNvSpPr txBox="1"/>
          <p:nvPr/>
        </p:nvSpPr>
        <p:spPr>
          <a:xfrm>
            <a:off x="36293" y="3345513"/>
            <a:ext cx="124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Comparative Analysis</a:t>
            </a:r>
            <a:endParaRPr b="1" sz="1200">
              <a:solidFill>
                <a:srgbClr val="FFFFFF"/>
              </a:solidFill>
              <a:latin typeface="Poppins"/>
              <a:ea typeface="Poppins"/>
              <a:cs typeface="Poppins"/>
              <a:sym typeface="Poppins"/>
            </a:endParaRPr>
          </a:p>
        </p:txBody>
      </p:sp>
      <p:sp>
        <p:nvSpPr>
          <p:cNvPr id="366" name="Google Shape;366;p28"/>
          <p:cNvSpPr txBox="1"/>
          <p:nvPr/>
        </p:nvSpPr>
        <p:spPr>
          <a:xfrm>
            <a:off x="43519" y="3996286"/>
            <a:ext cx="124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Poppins"/>
                <a:ea typeface="Poppins"/>
                <a:cs typeface="Poppins"/>
                <a:sym typeface="Poppins"/>
              </a:rPr>
              <a:t>Conclusion</a:t>
            </a:r>
            <a:endParaRPr b="1" sz="1200">
              <a:solidFill>
                <a:srgbClr val="FFFFFF"/>
              </a:solidFill>
              <a:latin typeface="Poppins"/>
              <a:ea typeface="Poppins"/>
              <a:cs typeface="Poppins"/>
              <a:sym typeface="Poppins"/>
            </a:endParaRPr>
          </a:p>
        </p:txBody>
      </p:sp>
      <p:pic>
        <p:nvPicPr>
          <p:cNvPr id="367" name="Google Shape;367;p28"/>
          <p:cNvPicPr preferRelativeResize="0"/>
          <p:nvPr/>
        </p:nvPicPr>
        <p:blipFill>
          <a:blip r:embed="rId6">
            <a:alphaModFix/>
          </a:blip>
          <a:stretch>
            <a:fillRect/>
          </a:stretch>
        </p:blipFill>
        <p:spPr>
          <a:xfrm>
            <a:off x="1481149" y="3005149"/>
            <a:ext cx="3770414" cy="1317025"/>
          </a:xfrm>
          <a:prstGeom prst="rect">
            <a:avLst/>
          </a:prstGeom>
          <a:noFill/>
          <a:ln>
            <a:noFill/>
          </a:ln>
          <a:effectLst>
            <a:outerShdw blurRad="57150" rotWithShape="0" algn="bl" dir="5400000" dist="19050">
              <a:srgbClr val="000000">
                <a:alpha val="50000"/>
              </a:srgbClr>
            </a:outerShdw>
          </a:effectLst>
        </p:spPr>
      </p:pic>
      <p:pic>
        <p:nvPicPr>
          <p:cNvPr id="368" name="Google Shape;368;p28"/>
          <p:cNvPicPr preferRelativeResize="0"/>
          <p:nvPr/>
        </p:nvPicPr>
        <p:blipFill>
          <a:blip r:embed="rId7">
            <a:alphaModFix/>
          </a:blip>
          <a:stretch>
            <a:fillRect/>
          </a:stretch>
        </p:blipFill>
        <p:spPr>
          <a:xfrm>
            <a:off x="7393213" y="1539275"/>
            <a:ext cx="525279" cy="492600"/>
          </a:xfrm>
          <a:prstGeom prst="rect">
            <a:avLst/>
          </a:prstGeom>
          <a:noFill/>
          <a:ln>
            <a:noFill/>
          </a:ln>
        </p:spPr>
      </p:pic>
      <p:pic>
        <p:nvPicPr>
          <p:cNvPr id="369" name="Google Shape;369;p28"/>
          <p:cNvPicPr preferRelativeResize="0"/>
          <p:nvPr/>
        </p:nvPicPr>
        <p:blipFill rotWithShape="1">
          <a:blip r:embed="rId4">
            <a:alphaModFix/>
          </a:blip>
          <a:srcRect b="0" l="66832" r="15640" t="53257"/>
          <a:stretch/>
        </p:blipFill>
        <p:spPr>
          <a:xfrm>
            <a:off x="5834925" y="1491075"/>
            <a:ext cx="542950" cy="615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